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7"/>
  </p:notesMasterIdLst>
  <p:sldIdLst>
    <p:sldId id="306" r:id="rId2"/>
    <p:sldId id="555" r:id="rId3"/>
    <p:sldId id="506" r:id="rId4"/>
    <p:sldId id="507" r:id="rId5"/>
    <p:sldId id="508" r:id="rId6"/>
    <p:sldId id="570" r:id="rId7"/>
    <p:sldId id="509" r:id="rId8"/>
    <p:sldId id="510" r:id="rId9"/>
    <p:sldId id="511" r:id="rId10"/>
    <p:sldId id="512" r:id="rId11"/>
    <p:sldId id="513" r:id="rId12"/>
    <p:sldId id="514" r:id="rId13"/>
    <p:sldId id="515" r:id="rId14"/>
    <p:sldId id="516" r:id="rId15"/>
    <p:sldId id="517" r:id="rId16"/>
    <p:sldId id="518" r:id="rId17"/>
    <p:sldId id="519" r:id="rId18"/>
    <p:sldId id="520" r:id="rId19"/>
    <p:sldId id="521" r:id="rId20"/>
    <p:sldId id="522" r:id="rId21"/>
    <p:sldId id="571" r:id="rId22"/>
    <p:sldId id="556" r:id="rId23"/>
    <p:sldId id="557" r:id="rId24"/>
    <p:sldId id="558" r:id="rId25"/>
    <p:sldId id="559" r:id="rId26"/>
    <p:sldId id="560" r:id="rId27"/>
    <p:sldId id="561" r:id="rId28"/>
    <p:sldId id="562" r:id="rId29"/>
    <p:sldId id="563" r:id="rId30"/>
    <p:sldId id="564" r:id="rId31"/>
    <p:sldId id="565" r:id="rId32"/>
    <p:sldId id="566" r:id="rId33"/>
    <p:sldId id="567" r:id="rId34"/>
    <p:sldId id="568" r:id="rId35"/>
    <p:sldId id="569" r:id="rId36"/>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6699FF"/>
    <a:srgbClr val="FFCC00"/>
    <a:srgbClr val="FFFF00"/>
    <a:srgbClr val="FF00FF"/>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6482" autoAdjust="0"/>
  </p:normalViewPr>
  <p:slideViewPr>
    <p:cSldViewPr>
      <p:cViewPr>
        <p:scale>
          <a:sx n="70" d="100"/>
          <a:sy n="70" d="100"/>
        </p:scale>
        <p:origin x="-1014" y="-21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4968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solidFill>
                  <a:prstClr val="black"/>
                </a:solidFill>
              </a:rPr>
              <a:pPr/>
              <a:t>25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PG III (NPGR010) - J. Křivánek 2014</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ADD9CE-F701-461C-B89C-FFB43019984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PG III (NPGR010) - J. Křivánek 2014</a:t>
            </a: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594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
        <p:nvSpPr>
          <p:cNvPr id="59401" name="Rectangle 9"/>
          <p:cNvSpPr>
            <a:spLocks noChangeArrowheads="1"/>
          </p:cNvSpPr>
          <p:nvPr userDrawn="1"/>
        </p:nvSpPr>
        <p:spPr bwMode="auto">
          <a:xfrm>
            <a:off x="395288" y="6092825"/>
            <a:ext cx="8353425" cy="144463"/>
          </a:xfrm>
          <a:prstGeom prst="rect">
            <a:avLst/>
          </a:prstGeom>
          <a:solidFill>
            <a:schemeClr val="bg1"/>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roslav.Krivanek@mff.c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tiff"/><Relationship Id="rId2" Type="http://schemas.openxmlformats.org/officeDocument/2006/relationships/image" Target="../media/image40.tif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5.tiff"/><Relationship Id="rId7" Type="http://schemas.openxmlformats.org/officeDocument/2006/relationships/image" Target="../media/image48.jpeg"/><Relationship Id="rId2" Type="http://schemas.openxmlformats.org/officeDocument/2006/relationships/image" Target="../media/image44.tif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30.pn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7.bin"/><Relationship Id="rId1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Počítačová grafika III –</a:t>
            </a:r>
            <a:br>
              <a:rPr lang="cs-CZ" b="1" dirty="0" smtClean="0"/>
            </a:br>
            <a:r>
              <a:rPr lang="cs-CZ" b="1" dirty="0" smtClean="0"/>
              <a:t>	Monte Carlo integrování</a:t>
            </a:r>
            <a:r>
              <a:rPr lang="en-US" b="1" dirty="0" smtClean="0"/>
              <a:t> II</a:t>
            </a:r>
            <a:endParaRPr lang="cs-CZ" b="1" dirty="0" smtClean="0"/>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r>
              <a:rPr lang="cs-CZ" sz="2000" dirty="0" smtClean="0"/>
              <a:t>Jaroslav Křivánek, MFF UK</a:t>
            </a:r>
          </a:p>
          <a:p>
            <a:pPr eaLnBrk="1" hangingPunct="1"/>
            <a:r>
              <a:rPr lang="en-US" sz="2000" dirty="0" smtClean="0">
                <a:hlinkClick r:id="rId2"/>
              </a:rPr>
              <a:t>Jaroslav.Krivanek@mff.cuni.cz</a:t>
            </a:r>
            <a:endParaRPr lang="cs-CZ" sz="2000" dirty="0" smtClean="0"/>
          </a:p>
          <a:p>
            <a:pPr eaLnBrk="1" hangingPunct="1"/>
            <a:endParaRPr lang="cs-CZ" sz="2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Kombinace vzorkování po částech s </a:t>
            </a:r>
            <a:r>
              <a:rPr lang="cs-CZ" dirty="0"/>
              <a:t>t</a:t>
            </a:r>
            <a:r>
              <a:rPr lang="cs-CZ" dirty="0" smtClean="0"/>
              <a:t>ransformační metodou</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pic>
        <p:nvPicPr>
          <p:cNvPr id="7" name="Picture 4"/>
          <p:cNvPicPr>
            <a:picLocks noChangeAspect="1" noChangeArrowheads="1"/>
          </p:cNvPicPr>
          <p:nvPr/>
        </p:nvPicPr>
        <p:blipFill>
          <a:blip r:embed="rId2" cstate="print"/>
          <a:srcRect/>
          <a:stretch>
            <a:fillRect/>
          </a:stretch>
        </p:blipFill>
        <p:spPr bwMode="auto">
          <a:xfrm>
            <a:off x="2771800" y="2348880"/>
            <a:ext cx="5616624" cy="3847368"/>
          </a:xfrm>
          <a:prstGeom prst="rect">
            <a:avLst/>
          </a:prstGeom>
          <a:noFill/>
          <a:ln w="9525">
            <a:noFill/>
            <a:miter lim="800000"/>
            <a:headEnd/>
            <a:tailEnd/>
          </a:ln>
          <a:effectLst/>
        </p:spPr>
      </p:pic>
      <p:sp>
        <p:nvSpPr>
          <p:cNvPr id="9" name="TextBox 8"/>
          <p:cNvSpPr txBox="1"/>
          <p:nvPr/>
        </p:nvSpPr>
        <p:spPr>
          <a:xfrm rot="19914683">
            <a:off x="4168" y="3713410"/>
            <a:ext cx="3251211" cy="830997"/>
          </a:xfrm>
          <a:prstGeom prst="rect">
            <a:avLst/>
          </a:prstGeom>
          <a:noFill/>
        </p:spPr>
        <p:txBody>
          <a:bodyPr wrap="none" rtlCol="0">
            <a:spAutoFit/>
          </a:bodyPr>
          <a:lstStyle/>
          <a:p>
            <a:r>
              <a:rPr lang="cs-CZ" sz="2400" dirty="0" smtClean="0">
                <a:latin typeface="+mj-lt"/>
              </a:rPr>
              <a:t>stratifikace v prostoru </a:t>
            </a:r>
          </a:p>
          <a:p>
            <a:r>
              <a:rPr lang="cs-CZ" sz="2400" dirty="0" smtClean="0">
                <a:latin typeface="+mj-lt"/>
              </a:rPr>
              <a:t>náhodných čísel</a:t>
            </a:r>
            <a:endParaRPr lang="en-US" sz="2400" dirty="0">
              <a:latin typeface="+mj-lt"/>
            </a:endParaRPr>
          </a:p>
        </p:txBody>
      </p:sp>
      <p:sp>
        <p:nvSpPr>
          <p:cNvPr id="10" name="TextBox 9"/>
          <p:cNvSpPr txBox="1"/>
          <p:nvPr/>
        </p:nvSpPr>
        <p:spPr>
          <a:xfrm rot="1228748">
            <a:off x="5795828" y="2037083"/>
            <a:ext cx="3307316" cy="830997"/>
          </a:xfrm>
          <a:prstGeom prst="rect">
            <a:avLst/>
          </a:prstGeom>
          <a:noFill/>
        </p:spPr>
        <p:txBody>
          <a:bodyPr wrap="none" rtlCol="0">
            <a:spAutoFit/>
          </a:bodyPr>
          <a:lstStyle/>
          <a:p>
            <a:r>
              <a:rPr lang="cs-CZ" sz="2400" dirty="0" smtClean="0">
                <a:latin typeface="+mj-lt"/>
              </a:rPr>
              <a:t>transformace pomocí </a:t>
            </a:r>
            <a:br>
              <a:rPr lang="cs-CZ" sz="2400" dirty="0" smtClean="0">
                <a:latin typeface="+mj-lt"/>
              </a:rPr>
            </a:br>
            <a:r>
              <a:rPr lang="cs-CZ" sz="2400" dirty="0" smtClean="0">
                <a:latin typeface="+mj-lt"/>
              </a:rPr>
              <a:t>inverzní distribuční </a:t>
            </a:r>
            <a:r>
              <a:rPr lang="cs-CZ" sz="2400" dirty="0" err="1" smtClean="0">
                <a:latin typeface="+mj-lt"/>
              </a:rPr>
              <a:t>fce</a:t>
            </a:r>
            <a:endParaRPr lang="en-US" sz="2400" dirty="0">
              <a:latin typeface="+mj-lt"/>
            </a:endParaRPr>
          </a:p>
        </p:txBody>
      </p:sp>
    </p:spTree>
    <p:extLst>
      <p:ext uri="{BB962C8B-B14F-4D97-AF65-F5344CB8AC3E}">
        <p14:creationId xmlns:p14="http://schemas.microsoft.com/office/powerpoint/2010/main" val="42446856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1139825"/>
          </a:xfrm>
        </p:spPr>
        <p:txBody>
          <a:bodyPr/>
          <a:lstStyle/>
          <a:p>
            <a:r>
              <a:rPr lang="cs-CZ" dirty="0" smtClean="0"/>
              <a:t>Vzorkování 1D spojité náhodné veličiny zamítací metodou</a:t>
            </a:r>
            <a:endParaRPr lang="en-US" dirty="0"/>
          </a:p>
        </p:txBody>
      </p:sp>
      <p:sp>
        <p:nvSpPr>
          <p:cNvPr id="3" name="Content Placeholder 2"/>
          <p:cNvSpPr>
            <a:spLocks noGrp="1"/>
          </p:cNvSpPr>
          <p:nvPr>
            <p:ph idx="1"/>
          </p:nvPr>
        </p:nvSpPr>
        <p:spPr/>
        <p:txBody>
          <a:bodyPr/>
          <a:lstStyle/>
          <a:p>
            <a:pPr>
              <a:lnSpc>
                <a:spcPct val="90000"/>
              </a:lnSpc>
            </a:pPr>
            <a:r>
              <a:rPr lang="cs-CZ" dirty="0" smtClean="0"/>
              <a:t>Algoritmus</a:t>
            </a:r>
          </a:p>
          <a:p>
            <a:pPr lvl="1">
              <a:lnSpc>
                <a:spcPct val="90000"/>
              </a:lnSpc>
            </a:pPr>
            <a:r>
              <a:rPr lang="cs-CZ" dirty="0" smtClean="0"/>
              <a:t>Vyber náhodné </a:t>
            </a:r>
            <a:r>
              <a:rPr lang="cs-CZ" i="1" dirty="0" smtClean="0"/>
              <a:t>u</a:t>
            </a:r>
            <a:r>
              <a:rPr lang="cs-CZ" baseline="-25000" dirty="0" smtClean="0"/>
              <a:t>1</a:t>
            </a:r>
            <a:r>
              <a:rPr lang="cs-CZ" dirty="0" smtClean="0"/>
              <a:t> </a:t>
            </a:r>
            <a:r>
              <a:rPr lang="en-US" dirty="0" smtClean="0"/>
              <a:t>z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pPr lvl="1">
              <a:lnSpc>
                <a:spcPct val="90000"/>
              </a:lnSpc>
            </a:pPr>
            <a:r>
              <a:rPr lang="cs-CZ" dirty="0" smtClean="0"/>
              <a:t>Vyber náhodné a </a:t>
            </a:r>
            <a:r>
              <a:rPr lang="cs-CZ" i="1" dirty="0" smtClean="0"/>
              <a:t>u</a:t>
            </a:r>
            <a:r>
              <a:rPr lang="cs-CZ" baseline="-25000" dirty="0" smtClean="0"/>
              <a:t>2</a:t>
            </a:r>
            <a:r>
              <a:rPr lang="cs-CZ" dirty="0" smtClean="0"/>
              <a:t> </a:t>
            </a:r>
            <a:r>
              <a:rPr lang="en-US" dirty="0" smtClean="0"/>
              <a:t>z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MAX</a:t>
            </a:r>
            <a:r>
              <a:rPr lang="en-US" dirty="0" smtClean="0">
                <a:latin typeface="Times New Roman" pitchFamily="18" charset="0"/>
                <a:cs typeface="Times New Roman" pitchFamily="18" charset="0"/>
              </a:rPr>
              <a:t>)</a:t>
            </a:r>
            <a:endParaRPr lang="cs-CZ" baseline="-25000" dirty="0" smtClean="0">
              <a:latin typeface="Times New Roman" pitchFamily="18" charset="0"/>
              <a:cs typeface="Times New Roman" pitchFamily="18" charset="0"/>
            </a:endParaRPr>
          </a:p>
          <a:p>
            <a:pPr lvl="1">
              <a:lnSpc>
                <a:spcPct val="90000"/>
              </a:lnSpc>
            </a:pPr>
            <a:r>
              <a:rPr lang="cs-CZ" dirty="0" smtClean="0"/>
              <a:t>Přijmi vzorek, pokud </a:t>
            </a:r>
            <a:r>
              <a:rPr lang="cs-CZ" i="1" dirty="0" smtClean="0"/>
              <a:t>p</a:t>
            </a:r>
            <a:r>
              <a:rPr lang="en-US" dirty="0"/>
              <a:t>(</a:t>
            </a:r>
            <a:r>
              <a:rPr lang="cs-CZ" i="1" dirty="0"/>
              <a:t>u</a:t>
            </a:r>
            <a:r>
              <a:rPr lang="cs-CZ" baseline="-25000" dirty="0"/>
              <a:t>1</a:t>
            </a:r>
            <a:r>
              <a:rPr lang="en-US"/>
              <a:t>) </a:t>
            </a:r>
            <a:r>
              <a:rPr lang="en-US" smtClean="0"/>
              <a:t>&gt; </a:t>
            </a:r>
            <a:r>
              <a:rPr lang="cs-CZ" i="1" dirty="0" smtClean="0"/>
              <a:t>u</a:t>
            </a:r>
            <a:r>
              <a:rPr lang="cs-CZ" baseline="-25000" dirty="0" smtClean="0"/>
              <a:t>2</a:t>
            </a:r>
            <a:endParaRPr lang="cs-CZ" dirty="0" smtClean="0"/>
          </a:p>
          <a:p>
            <a:pPr>
              <a:lnSpc>
                <a:spcPct val="90000"/>
              </a:lnSpc>
            </a:pPr>
            <a:endParaRPr lang="cs-CZ" dirty="0" smtClean="0"/>
          </a:p>
          <a:p>
            <a:pPr>
              <a:lnSpc>
                <a:spcPct val="90000"/>
              </a:lnSpc>
            </a:pPr>
            <a:r>
              <a:rPr lang="cs-CZ" dirty="0" smtClean="0"/>
              <a:t>Přijaté vzorky mají rozložení dané</a:t>
            </a:r>
            <a:br>
              <a:rPr lang="cs-CZ" dirty="0" smtClean="0"/>
            </a:br>
            <a:r>
              <a:rPr lang="cs-CZ" dirty="0" smtClean="0"/>
              <a:t>hustotou </a:t>
            </a:r>
            <a:r>
              <a:rPr lang="cs-CZ" i="1" dirty="0" smtClean="0"/>
              <a:t>p</a:t>
            </a:r>
            <a:r>
              <a:rPr lang="cs-CZ" dirty="0" smtClean="0"/>
              <a:t>(</a:t>
            </a:r>
            <a:r>
              <a:rPr lang="cs-CZ" i="1" dirty="0" smtClean="0"/>
              <a:t>x</a:t>
            </a:r>
            <a:r>
              <a:rPr lang="cs-CZ" dirty="0" smtClean="0"/>
              <a:t>) </a:t>
            </a:r>
          </a:p>
          <a:p>
            <a:pPr>
              <a:lnSpc>
                <a:spcPct val="90000"/>
              </a:lnSpc>
            </a:pPr>
            <a:endParaRPr lang="cs-CZ" dirty="0" smtClean="0"/>
          </a:p>
          <a:p>
            <a:pPr>
              <a:lnSpc>
                <a:spcPct val="90000"/>
              </a:lnSpc>
            </a:pPr>
            <a:r>
              <a:rPr lang="cs-CZ" dirty="0" smtClean="0"/>
              <a:t>Účinnost = </a:t>
            </a:r>
            <a:r>
              <a:rPr lang="en-US" dirty="0" smtClean="0"/>
              <a:t>% </a:t>
            </a:r>
            <a:r>
              <a:rPr lang="cs-CZ" dirty="0" smtClean="0"/>
              <a:t>přijatých vzorků</a:t>
            </a:r>
            <a:endParaRPr lang="en-US" dirty="0" smtClean="0"/>
          </a:p>
          <a:p>
            <a:pPr lvl="1">
              <a:lnSpc>
                <a:spcPct val="90000"/>
              </a:lnSpc>
            </a:pPr>
            <a:r>
              <a:rPr lang="cs-CZ" dirty="0" smtClean="0"/>
              <a:t>Plocha funkce pod křivkou </a:t>
            </a:r>
            <a:r>
              <a:rPr lang="en-US" dirty="0" smtClean="0"/>
              <a:t>/</a:t>
            </a:r>
            <a:r>
              <a:rPr lang="cs-CZ" dirty="0" smtClean="0"/>
              <a:t> </a:t>
            </a:r>
            <a:r>
              <a:rPr lang="en-US" dirty="0" err="1" smtClean="0"/>
              <a:t>plocha</a:t>
            </a:r>
            <a:r>
              <a:rPr lang="en-US" dirty="0" smtClean="0"/>
              <a:t> </a:t>
            </a:r>
            <a:r>
              <a:rPr lang="en-US" dirty="0" err="1" smtClean="0"/>
              <a:t>obd</a:t>
            </a:r>
            <a:r>
              <a:rPr lang="cs-CZ" dirty="0" err="1" smtClean="0"/>
              <a:t>élníka</a:t>
            </a:r>
            <a:endParaRPr lang="cs-CZ" dirty="0" smtClean="0"/>
          </a:p>
          <a:p>
            <a:pPr lvl="1">
              <a:lnSpc>
                <a:spcPct val="90000"/>
              </a:lnSpc>
            </a:pPr>
            <a:r>
              <a:rPr lang="cs-CZ" dirty="0" smtClean="0"/>
              <a:t>Transformační metoda vždy efektivnější (ale vyžaduje integrovat hustotu a invertovat distribuční </a:t>
            </a:r>
            <a:r>
              <a:rPr lang="cs-CZ" dirty="0" err="1" smtClean="0"/>
              <a:t>fci</a:t>
            </a:r>
            <a:r>
              <a:rPr lang="cs-CZ" dirty="0" smtClean="0"/>
              <a: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grpSp>
        <p:nvGrpSpPr>
          <p:cNvPr id="14" name="Group 13"/>
          <p:cNvGrpSpPr/>
          <p:nvPr/>
        </p:nvGrpSpPr>
        <p:grpSpPr>
          <a:xfrm>
            <a:off x="5220072" y="1527175"/>
            <a:ext cx="3434898" cy="3011562"/>
            <a:chOff x="5220072" y="1527175"/>
            <a:chExt cx="3434898" cy="3011562"/>
          </a:xfrm>
        </p:grpSpPr>
        <p:pic>
          <p:nvPicPr>
            <p:cNvPr id="6" name="Picture 5"/>
            <p:cNvPicPr>
              <a:picLocks noChangeAspect="1" noChangeArrowheads="1"/>
            </p:cNvPicPr>
            <p:nvPr/>
          </p:nvPicPr>
          <p:blipFill>
            <a:blip r:embed="rId2" cstate="print"/>
            <a:srcRect l="19425"/>
            <a:stretch>
              <a:fillRect/>
            </a:stretch>
          </p:blipFill>
          <p:spPr bwMode="auto">
            <a:xfrm>
              <a:off x="5940152" y="1628801"/>
              <a:ext cx="2688159" cy="2592410"/>
            </a:xfrm>
            <a:prstGeom prst="rect">
              <a:avLst/>
            </a:prstGeom>
            <a:noFill/>
            <a:ln w="9525">
              <a:noFill/>
              <a:miter lim="800000"/>
              <a:headEnd/>
              <a:tailEnd/>
            </a:ln>
            <a:effectLst/>
          </p:spPr>
        </p:pic>
        <p:sp>
          <p:nvSpPr>
            <p:cNvPr id="7" name="TextBox 6"/>
            <p:cNvSpPr txBox="1"/>
            <p:nvPr/>
          </p:nvSpPr>
          <p:spPr>
            <a:xfrm>
              <a:off x="6301326" y="2212988"/>
              <a:ext cx="615874" cy="369332"/>
            </a:xfrm>
            <a:prstGeom prst="rect">
              <a:avLst/>
            </a:prstGeom>
            <a:noFill/>
          </p:spPr>
          <p:txBody>
            <a:bodyPr wrap="none" rtlCol="0">
              <a:spAutoFit/>
            </a:bodyPr>
            <a:lstStyle/>
            <a:p>
              <a:r>
                <a:rPr lang="cs-CZ" i="1" dirty="0" smtClean="0">
                  <a:latin typeface="+mj-lt"/>
                </a:rPr>
                <a:t>p</a:t>
              </a:r>
              <a:r>
                <a:rPr lang="en-US" dirty="0" smtClean="0">
                  <a:latin typeface="+mj-lt"/>
                </a:rPr>
                <a:t>(</a:t>
              </a:r>
              <a:r>
                <a:rPr lang="en-US" i="1" dirty="0" smtClean="0">
                  <a:latin typeface="+mj-lt"/>
                </a:rPr>
                <a:t>x</a:t>
              </a:r>
              <a:r>
                <a:rPr lang="en-US" dirty="0" smtClean="0">
                  <a:latin typeface="+mj-lt"/>
                </a:rPr>
                <a:t>)</a:t>
              </a:r>
              <a:endParaRPr lang="en-US" dirty="0">
                <a:latin typeface="+mj-lt"/>
              </a:endParaRPr>
            </a:p>
          </p:txBody>
        </p:sp>
        <p:sp>
          <p:nvSpPr>
            <p:cNvPr id="10" name="TextBox 9"/>
            <p:cNvSpPr txBox="1"/>
            <p:nvPr/>
          </p:nvSpPr>
          <p:spPr>
            <a:xfrm>
              <a:off x="5840848" y="407707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11" name="TextBox 10"/>
            <p:cNvSpPr txBox="1"/>
            <p:nvPr/>
          </p:nvSpPr>
          <p:spPr>
            <a:xfrm>
              <a:off x="5646310" y="390199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12" name="TextBox 11"/>
            <p:cNvSpPr txBox="1"/>
            <p:nvPr/>
          </p:nvSpPr>
          <p:spPr>
            <a:xfrm>
              <a:off x="5220072" y="1527175"/>
              <a:ext cx="816249"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MAX</a:t>
              </a:r>
              <a:endParaRPr lang="en-US" sz="2400" dirty="0">
                <a:latin typeface="Times New Roman" pitchFamily="18" charset="0"/>
                <a:cs typeface="Times New Roman" pitchFamily="18" charset="0"/>
              </a:endParaRPr>
            </a:p>
          </p:txBody>
        </p:sp>
        <p:sp>
          <p:nvSpPr>
            <p:cNvPr id="13" name="TextBox 12"/>
            <p:cNvSpPr txBox="1"/>
            <p:nvPr/>
          </p:nvSpPr>
          <p:spPr>
            <a:xfrm>
              <a:off x="8316416" y="407707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b</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1258483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07288" cy="1139825"/>
          </a:xfrm>
        </p:spPr>
        <p:txBody>
          <a:bodyPr/>
          <a:lstStyle/>
          <a:p>
            <a:r>
              <a:rPr lang="cs-CZ" dirty="0" smtClean="0"/>
              <a:t>Vzorkování 2D spojité náhodné veličiny</a:t>
            </a:r>
            <a:endParaRPr lang="en-US" dirty="0"/>
          </a:p>
        </p:txBody>
      </p:sp>
      <p:sp>
        <p:nvSpPr>
          <p:cNvPr id="3" name="Content Placeholder 2"/>
          <p:cNvSpPr>
            <a:spLocks noGrp="1"/>
          </p:cNvSpPr>
          <p:nvPr>
            <p:ph idx="1"/>
          </p:nvPr>
        </p:nvSpPr>
        <p:spPr/>
        <p:txBody>
          <a:bodyPr/>
          <a:lstStyle/>
          <a:p>
            <a:r>
              <a:rPr lang="cs-CZ" dirty="0" smtClean="0"/>
              <a:t>Jako pro 2D diskrétní veličinu</a:t>
            </a:r>
          </a:p>
          <a:p>
            <a:r>
              <a:rPr lang="cs-CZ" dirty="0" smtClean="0"/>
              <a:t>Dána sdružená hustota </a:t>
            </a:r>
            <a:r>
              <a:rPr lang="cs-CZ" i="1" dirty="0" err="1" smtClean="0"/>
              <a:t>p</a:t>
            </a:r>
            <a:r>
              <a:rPr lang="cs-CZ" i="1" baseline="-25000" dirty="0" err="1" smtClean="0"/>
              <a:t>X,Y</a:t>
            </a:r>
            <a:r>
              <a:rPr lang="cs-CZ" dirty="0" smtClean="0"/>
              <a:t>(</a:t>
            </a:r>
            <a:r>
              <a:rPr lang="cs-CZ" i="1" dirty="0" smtClean="0"/>
              <a:t>x</a:t>
            </a:r>
            <a:r>
              <a:rPr lang="cs-CZ" dirty="0" smtClean="0"/>
              <a:t>, </a:t>
            </a:r>
            <a:r>
              <a:rPr lang="cs-CZ" i="1" dirty="0" smtClean="0"/>
              <a:t>y</a:t>
            </a:r>
            <a:r>
              <a:rPr lang="cs-CZ" dirty="0" smtClean="0"/>
              <a:t>) = p</a:t>
            </a:r>
            <a:r>
              <a:rPr lang="en-US" i="1" baseline="-25000" dirty="0" smtClean="0"/>
              <a:t>X</a:t>
            </a:r>
            <a:r>
              <a:rPr lang="en-US" dirty="0" smtClean="0"/>
              <a:t>(x) </a:t>
            </a:r>
            <a:r>
              <a:rPr lang="en-US" dirty="0" err="1" smtClean="0"/>
              <a:t>p</a:t>
            </a:r>
            <a:r>
              <a:rPr lang="en-US" i="1" baseline="-25000" dirty="0" err="1" smtClean="0"/>
              <a:t>Y|X</a:t>
            </a:r>
            <a:r>
              <a:rPr lang="en-US" dirty="0" smtClean="0"/>
              <a:t>(y | x)</a:t>
            </a:r>
            <a:endParaRPr lang="cs-CZ" dirty="0" smtClean="0"/>
          </a:p>
          <a:p>
            <a:r>
              <a:rPr lang="cs-CZ" dirty="0" smtClean="0"/>
              <a:t>Postup</a:t>
            </a:r>
          </a:p>
          <a:p>
            <a:pPr marL="457200" indent="-457200">
              <a:buFont typeface="+mj-lt"/>
              <a:buAutoNum type="arabicPeriod"/>
            </a:pPr>
            <a:r>
              <a:rPr lang="cs-CZ" dirty="0" smtClean="0"/>
              <a:t>Vyber </a:t>
            </a:r>
            <a:r>
              <a:rPr lang="cs-CZ" i="1" dirty="0" err="1" smtClean="0"/>
              <a:t>x</a:t>
            </a:r>
            <a:r>
              <a:rPr lang="cs-CZ" baseline="-25000" dirty="0" err="1" smtClean="0"/>
              <a:t>sel</a:t>
            </a:r>
            <a:r>
              <a:rPr lang="cs-CZ" dirty="0" smtClean="0"/>
              <a:t> z </a:t>
            </a:r>
            <a:r>
              <a:rPr lang="cs-CZ" b="1" dirty="0" smtClean="0"/>
              <a:t>marginální hustoty</a:t>
            </a:r>
          </a:p>
          <a:p>
            <a:pPr marL="457200" indent="-457200">
              <a:buFont typeface="+mj-lt"/>
              <a:buAutoNum type="arabicPeriod"/>
            </a:pPr>
            <a:endParaRPr lang="cs-CZ" dirty="0" smtClean="0"/>
          </a:p>
          <a:p>
            <a:pPr marL="457200" indent="-457200">
              <a:buFont typeface="+mj-lt"/>
              <a:buAutoNum type="arabicPeriod"/>
            </a:pPr>
            <a:endParaRPr lang="cs-CZ" dirty="0" smtClean="0"/>
          </a:p>
          <a:p>
            <a:pPr marL="457200" indent="-457200">
              <a:buFont typeface="+mj-lt"/>
              <a:buAutoNum type="arabicPeriod"/>
            </a:pPr>
            <a:r>
              <a:rPr lang="cs-CZ" dirty="0" smtClean="0"/>
              <a:t>Vyber </a:t>
            </a:r>
            <a:r>
              <a:rPr lang="cs-CZ" i="1" dirty="0" err="1" smtClean="0"/>
              <a:t>y</a:t>
            </a:r>
            <a:r>
              <a:rPr lang="cs-CZ" i="1" baseline="-25000" dirty="0" err="1" smtClean="0"/>
              <a:t>sel</a:t>
            </a:r>
            <a:r>
              <a:rPr lang="cs-CZ" dirty="0" smtClean="0"/>
              <a:t> z </a:t>
            </a:r>
            <a:r>
              <a:rPr lang="cs-CZ" b="1" dirty="0" smtClean="0"/>
              <a:t>podmíněné hustoty</a:t>
            </a:r>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12</a:t>
            </a:fld>
            <a:endParaRPr lang="en-US" altLang="en-US"/>
          </a:p>
        </p:txBody>
      </p:sp>
      <p:graphicFrame>
        <p:nvGraphicFramePr>
          <p:cNvPr id="456706" name="Object 2">
            <a:hlinkClick r:id="" action="ppaction://ole?verb=0"/>
          </p:cNvPr>
          <p:cNvGraphicFramePr>
            <a:graphicFrameLocks/>
          </p:cNvGraphicFramePr>
          <p:nvPr>
            <p:extLst>
              <p:ext uri="{D42A27DB-BD31-4B8C-83A1-F6EECF244321}">
                <p14:modId xmlns:p14="http://schemas.microsoft.com/office/powerpoint/2010/main" val="322454155"/>
              </p:ext>
            </p:extLst>
          </p:nvPr>
        </p:nvGraphicFramePr>
        <p:xfrm>
          <a:off x="2495550" y="3429000"/>
          <a:ext cx="3346450" cy="642938"/>
        </p:xfrm>
        <a:graphic>
          <a:graphicData uri="http://schemas.openxmlformats.org/presentationml/2006/ole">
            <mc:AlternateContent xmlns:mc="http://schemas.openxmlformats.org/markup-compatibility/2006">
              <mc:Choice xmlns:v="urn:schemas-microsoft-com:vml" Requires="v">
                <p:oleObj spid="_x0000_s399418" name="Rovnice" r:id="rId3" imgW="1447560" imgH="279360" progId="Equation.3">
                  <p:embed/>
                </p:oleObj>
              </mc:Choice>
              <mc:Fallback>
                <p:oleObj name="Rovnice" r:id="rId3" imgW="1447560" imgH="27936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3429000"/>
                        <a:ext cx="334645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07" name="Object 3">
            <a:hlinkClick r:id="" action="ppaction://ole?verb=0"/>
          </p:cNvPr>
          <p:cNvGraphicFramePr>
            <a:graphicFrameLocks/>
          </p:cNvGraphicFramePr>
          <p:nvPr>
            <p:extLst>
              <p:ext uri="{D42A27DB-BD31-4B8C-83A1-F6EECF244321}">
                <p14:modId xmlns:p14="http://schemas.microsoft.com/office/powerpoint/2010/main" val="373481947"/>
              </p:ext>
            </p:extLst>
          </p:nvPr>
        </p:nvGraphicFramePr>
        <p:xfrm>
          <a:off x="2039938" y="4783138"/>
          <a:ext cx="4518025" cy="1020762"/>
        </p:xfrm>
        <a:graphic>
          <a:graphicData uri="http://schemas.openxmlformats.org/presentationml/2006/ole">
            <mc:AlternateContent xmlns:mc="http://schemas.openxmlformats.org/markup-compatibility/2006">
              <mc:Choice xmlns:v="urn:schemas-microsoft-com:vml" Requires="v">
                <p:oleObj spid="_x0000_s399419" name="Rovnice" r:id="rId5" imgW="1955520" imgH="444240" progId="Equation.3">
                  <p:embed/>
                </p:oleObj>
              </mc:Choice>
              <mc:Fallback>
                <p:oleObj name="Rovnice" r:id="rId5" imgW="1955520" imgH="44424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938" y="4783138"/>
                        <a:ext cx="4518025"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153075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Transformační vzorce</a:t>
            </a:r>
            <a:endParaRPr lang="en-US" dirty="0"/>
          </a:p>
        </p:txBody>
      </p:sp>
      <p:sp>
        <p:nvSpPr>
          <p:cNvPr id="3" name="Content Placeholder 2"/>
          <p:cNvSpPr>
            <a:spLocks noGrp="1"/>
          </p:cNvSpPr>
          <p:nvPr>
            <p:ph idx="1"/>
          </p:nvPr>
        </p:nvSpPr>
        <p:spPr/>
        <p:txBody>
          <a:bodyPr/>
          <a:lstStyle/>
          <a:p>
            <a:r>
              <a:rPr lang="cs-CZ" dirty="0" smtClean="0"/>
              <a:t>P. </a:t>
            </a:r>
            <a:r>
              <a:rPr lang="cs-CZ" dirty="0" err="1" smtClean="0"/>
              <a:t>Dutré</a:t>
            </a:r>
            <a:r>
              <a:rPr lang="cs-CZ" dirty="0" smtClean="0"/>
              <a:t>: </a:t>
            </a:r>
            <a:r>
              <a:rPr lang="cs-CZ" b="1" dirty="0" err="1" smtClean="0"/>
              <a:t>Global</a:t>
            </a:r>
            <a:r>
              <a:rPr lang="cs-CZ" b="1" dirty="0" smtClean="0"/>
              <a:t> </a:t>
            </a:r>
            <a:r>
              <a:rPr lang="cs-CZ" b="1" dirty="0" err="1" smtClean="0"/>
              <a:t>Illumination</a:t>
            </a:r>
            <a:r>
              <a:rPr lang="cs-CZ" b="1" dirty="0" smtClean="0"/>
              <a:t> </a:t>
            </a:r>
            <a:r>
              <a:rPr lang="cs-CZ" b="1" dirty="0" err="1" smtClean="0"/>
              <a:t>Compendium</a:t>
            </a:r>
            <a:r>
              <a:rPr lang="cs-CZ" dirty="0" smtClean="0"/>
              <a:t>, http://people.cs.kuleuven.be/~philip.dutre/GI/ </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pic>
        <p:nvPicPr>
          <p:cNvPr id="546818" name="Picture 2"/>
          <p:cNvPicPr>
            <a:picLocks noChangeAspect="1" noChangeArrowheads="1"/>
          </p:cNvPicPr>
          <p:nvPr/>
        </p:nvPicPr>
        <p:blipFill>
          <a:blip r:embed="rId2" cstate="print"/>
          <a:srcRect/>
          <a:stretch>
            <a:fillRect/>
          </a:stretch>
        </p:blipFill>
        <p:spPr bwMode="auto">
          <a:xfrm>
            <a:off x="1019175" y="2708920"/>
            <a:ext cx="7105650" cy="3371850"/>
          </a:xfrm>
          <a:prstGeom prst="rect">
            <a:avLst/>
          </a:prstGeom>
          <a:noFill/>
          <a:ln w="9525">
            <a:noFill/>
            <a:miter lim="800000"/>
            <a:headEnd/>
            <a:tailEnd/>
          </a:ln>
        </p:spPr>
      </p:pic>
    </p:spTree>
    <p:extLst>
      <p:ext uri="{BB962C8B-B14F-4D97-AF65-F5344CB8AC3E}">
        <p14:creationId xmlns:p14="http://schemas.microsoft.com/office/powerpoint/2010/main" val="15120865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3200"/>
              <a:t>Importance sampling Phongovy BRDF</a:t>
            </a:r>
          </a:p>
        </p:txBody>
      </p:sp>
      <p:sp>
        <p:nvSpPr>
          <p:cNvPr id="313347" name="Rectangle 3"/>
          <p:cNvSpPr>
            <a:spLocks noGrp="1" noChangeArrowheads="1"/>
          </p:cNvSpPr>
          <p:nvPr>
            <p:ph type="body" idx="1"/>
          </p:nvPr>
        </p:nvSpPr>
        <p:spPr/>
        <p:txBody>
          <a:bodyPr/>
          <a:lstStyle/>
          <a:p>
            <a:pPr marL="457200" indent="-457200">
              <a:lnSpc>
                <a:spcPct val="90000"/>
              </a:lnSpc>
            </a:pPr>
            <a:r>
              <a:rPr lang="cs-CZ" dirty="0" smtClean="0"/>
              <a:t>Paprsek </a:t>
            </a:r>
            <a:r>
              <a:rPr lang="cs-CZ" dirty="0"/>
              <a:t>dopadne na plochu s </a:t>
            </a:r>
            <a:r>
              <a:rPr lang="cs-CZ" dirty="0" err="1"/>
              <a:t>Phongovou</a:t>
            </a:r>
            <a:r>
              <a:rPr lang="cs-CZ" dirty="0"/>
              <a:t> BRDF. Jak vygenerovat sekundární paprsek pro </a:t>
            </a:r>
            <a:r>
              <a:rPr lang="cs-CZ" dirty="0" smtClean="0"/>
              <a:t>vzorkování nepřímého osvětlení?</a:t>
            </a:r>
          </a:p>
          <a:p>
            <a:pPr marL="457200" indent="-457200">
              <a:lnSpc>
                <a:spcPct val="90000"/>
              </a:lnSpc>
            </a:pPr>
            <a:endParaRPr lang="cs-CZ" dirty="0" smtClean="0"/>
          </a:p>
          <a:p>
            <a:pPr marL="457200" indent="-457200">
              <a:lnSpc>
                <a:spcPct val="90000"/>
              </a:lnSpc>
            </a:pPr>
            <a:r>
              <a:rPr lang="cs-CZ" dirty="0" err="1" smtClean="0"/>
              <a:t>Path</a:t>
            </a:r>
            <a:r>
              <a:rPr lang="cs-CZ" dirty="0" smtClean="0"/>
              <a:t> </a:t>
            </a:r>
            <a:r>
              <a:rPr lang="cs-CZ" dirty="0" err="1"/>
              <a:t>tracing</a:t>
            </a:r>
            <a:endParaRPr lang="cs-CZ" dirty="0"/>
          </a:p>
          <a:p>
            <a:pPr marL="763588" lvl="1" indent="-419100">
              <a:lnSpc>
                <a:spcPct val="90000"/>
              </a:lnSpc>
            </a:pPr>
            <a:endParaRPr lang="cs-CZ" dirty="0" smtClean="0"/>
          </a:p>
          <a:p>
            <a:pPr marL="763588" lvl="1" indent="-419100">
              <a:lnSpc>
                <a:spcPct val="90000"/>
              </a:lnSpc>
            </a:pPr>
            <a:r>
              <a:rPr lang="cs-CZ" dirty="0" smtClean="0"/>
              <a:t>Pouze </a:t>
            </a:r>
            <a:r>
              <a:rPr lang="cs-CZ" dirty="0"/>
              <a:t>1 sekundární paprsek – je třeba zvolit </a:t>
            </a:r>
            <a:r>
              <a:rPr lang="cs-CZ" dirty="0" smtClean="0"/>
              <a:t>komponentu BRDF (druh interakce)</a:t>
            </a:r>
            <a:endParaRPr lang="cs-CZ" dirty="0"/>
          </a:p>
          <a:p>
            <a:pPr marL="763588" lvl="1" indent="-419100">
              <a:lnSpc>
                <a:spcPct val="90000"/>
              </a:lnSpc>
            </a:pPr>
            <a:endParaRPr lang="cs-CZ" dirty="0" smtClean="0"/>
          </a:p>
          <a:p>
            <a:pPr marL="763588" lvl="1" indent="-419100">
              <a:lnSpc>
                <a:spcPct val="90000"/>
              </a:lnSpc>
            </a:pPr>
            <a:r>
              <a:rPr lang="cs-CZ" dirty="0" smtClean="0"/>
              <a:t>Postup:</a:t>
            </a:r>
            <a:endParaRPr lang="cs-CZ" dirty="0"/>
          </a:p>
          <a:p>
            <a:pPr marL="1052513" lvl="2" indent="-381000">
              <a:lnSpc>
                <a:spcPct val="90000"/>
              </a:lnSpc>
              <a:buFont typeface="Wingdings" pitchFamily="2" charset="2"/>
              <a:buAutoNum type="arabicPeriod"/>
            </a:pPr>
            <a:r>
              <a:rPr lang="cs-CZ" dirty="0" smtClean="0"/>
              <a:t>Vyber komponentu BRDF (difúzní odraz </a:t>
            </a:r>
            <a:r>
              <a:rPr lang="cs-CZ" dirty="0"/>
              <a:t>/ lesklý odraz / lom)</a:t>
            </a:r>
          </a:p>
          <a:p>
            <a:pPr marL="1052513" lvl="2" indent="-381000">
              <a:lnSpc>
                <a:spcPct val="90000"/>
              </a:lnSpc>
              <a:buFont typeface="Wingdings" pitchFamily="2" charset="2"/>
              <a:buAutoNum type="arabicPeriod"/>
            </a:pPr>
            <a:r>
              <a:rPr lang="cs-CZ" dirty="0" smtClean="0"/>
              <a:t>Vzorkuj </a:t>
            </a:r>
            <a:r>
              <a:rPr lang="cs-CZ" dirty="0"/>
              <a:t>vybranou </a:t>
            </a:r>
            <a:r>
              <a:rPr lang="cs-CZ" dirty="0" smtClean="0"/>
              <a:t>komponentu</a:t>
            </a:r>
            <a:endParaRPr lang="en-US" dirty="0" smtClean="0"/>
          </a:p>
          <a:p>
            <a:pPr marL="1052513" lvl="2" indent="-381000">
              <a:lnSpc>
                <a:spcPct val="90000"/>
              </a:lnSpc>
              <a:buFont typeface="Wingdings" pitchFamily="2" charset="2"/>
              <a:buAutoNum type="arabicPeriod"/>
            </a:pPr>
            <a:r>
              <a:rPr lang="en-US" dirty="0" err="1" smtClean="0"/>
              <a:t>Vyhodno</a:t>
            </a:r>
            <a:r>
              <a:rPr lang="cs-CZ" dirty="0" smtClean="0"/>
              <a:t>ť celkovou PDF a BRDF</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2167044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3200"/>
              <a:t>Fyzik</a:t>
            </a:r>
            <a:r>
              <a:rPr lang="cs-CZ" sz="3200"/>
              <a:t>álně věrohodná Phongova BRDF</a:t>
            </a:r>
            <a:endParaRPr lang="en-US" sz="3200"/>
          </a:p>
        </p:txBody>
      </p:sp>
      <p:sp>
        <p:nvSpPr>
          <p:cNvPr id="314371" name="Rectangle 3"/>
          <p:cNvSpPr>
            <a:spLocks noGrp="1" noChangeArrowheads="1"/>
          </p:cNvSpPr>
          <p:nvPr>
            <p:ph type="body" idx="1"/>
          </p:nvPr>
        </p:nvSpPr>
        <p:spPr/>
        <p:txBody>
          <a:bodyPr/>
          <a:lstStyle/>
          <a:p>
            <a:pPr marL="457200" indent="-457200"/>
            <a:endParaRPr lang="cs-CZ" dirty="0"/>
          </a:p>
          <a:p>
            <a:pPr marL="457200" indent="-457200"/>
            <a:endParaRPr lang="cs-CZ" dirty="0"/>
          </a:p>
          <a:p>
            <a:pPr marL="457200" indent="-457200"/>
            <a:r>
              <a:rPr lang="cs-CZ" dirty="0"/>
              <a:t>Kde:</a:t>
            </a:r>
          </a:p>
          <a:p>
            <a:pPr marL="457200" indent="-457200"/>
            <a:endParaRPr lang="cs-CZ" dirty="0"/>
          </a:p>
          <a:p>
            <a:pPr marL="457200" indent="-457200"/>
            <a:endParaRPr lang="cs-CZ" dirty="0"/>
          </a:p>
          <a:p>
            <a:pPr marL="457200" indent="-457200"/>
            <a:endParaRPr lang="cs-CZ" dirty="0"/>
          </a:p>
          <a:p>
            <a:pPr marL="457200" indent="-457200"/>
            <a:r>
              <a:rPr lang="cs-CZ" dirty="0"/>
              <a:t>Zachování energie:</a:t>
            </a:r>
            <a:endParaRPr lang="en-US" dirty="0"/>
          </a:p>
        </p:txBody>
      </p:sp>
      <p:graphicFrame>
        <p:nvGraphicFramePr>
          <p:cNvPr id="314372" name="Object 4"/>
          <p:cNvGraphicFramePr>
            <a:graphicFrameLocks noChangeAspect="1"/>
          </p:cNvGraphicFramePr>
          <p:nvPr/>
        </p:nvGraphicFramePr>
        <p:xfrm>
          <a:off x="2171476" y="1628775"/>
          <a:ext cx="4776788" cy="784225"/>
        </p:xfrm>
        <a:graphic>
          <a:graphicData uri="http://schemas.openxmlformats.org/presentationml/2006/ole">
            <mc:AlternateContent xmlns:mc="http://schemas.openxmlformats.org/markup-compatibility/2006">
              <mc:Choice xmlns:v="urn:schemas-microsoft-com:vml" Requires="v">
                <p:oleObj spid="_x0000_s400470" name="Rovnice" r:id="rId3" imgW="2400300" imgH="393700" progId="Equation.3">
                  <p:embed/>
                </p:oleObj>
              </mc:Choice>
              <mc:Fallback>
                <p:oleObj name="Rovnice" r:id="rId3" imgW="24003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476" y="1628775"/>
                        <a:ext cx="477678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3" name="Object 5"/>
          <p:cNvGraphicFramePr>
            <a:graphicFrameLocks noChangeAspect="1"/>
          </p:cNvGraphicFramePr>
          <p:nvPr/>
        </p:nvGraphicFramePr>
        <p:xfrm>
          <a:off x="3491880" y="2924175"/>
          <a:ext cx="2449513" cy="958850"/>
        </p:xfrm>
        <a:graphic>
          <a:graphicData uri="http://schemas.openxmlformats.org/presentationml/2006/ole">
            <mc:AlternateContent xmlns:mc="http://schemas.openxmlformats.org/markup-compatibility/2006">
              <mc:Choice xmlns:v="urn:schemas-microsoft-com:vml" Requires="v">
                <p:oleObj spid="_x0000_s400471" name="Rovnice" r:id="rId5" imgW="1168400" imgH="457200" progId="Equation.3">
                  <p:embed/>
                </p:oleObj>
              </mc:Choice>
              <mc:Fallback>
                <p:oleObj name="Rovnice" r:id="rId5" imgW="1168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924175"/>
                        <a:ext cx="2449513"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4374" name="Object 6"/>
          <p:cNvGraphicFramePr>
            <a:graphicFrameLocks noChangeAspect="1"/>
          </p:cNvGraphicFramePr>
          <p:nvPr/>
        </p:nvGraphicFramePr>
        <p:xfrm>
          <a:off x="3779838" y="4245719"/>
          <a:ext cx="1465262" cy="479425"/>
        </p:xfrm>
        <a:graphic>
          <a:graphicData uri="http://schemas.openxmlformats.org/presentationml/2006/ole">
            <mc:AlternateContent xmlns:mc="http://schemas.openxmlformats.org/markup-compatibility/2006">
              <mc:Choice xmlns:v="urn:schemas-microsoft-com:vml" Requires="v">
                <p:oleObj spid="_x0000_s400472" name="Rovnice" r:id="rId7" imgW="698500" imgH="228600" progId="Equation.3">
                  <p:embed/>
                </p:oleObj>
              </mc:Choice>
              <mc:Fallback>
                <p:oleObj name="Rovnice" r:id="rId7" imgW="698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8" y="4245719"/>
                        <a:ext cx="14652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ástupný symbol pro číslo snímku 6"/>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2441080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cs-CZ"/>
              <a:t>Výběr interakce</a:t>
            </a:r>
            <a:endParaRPr lang="en-US"/>
          </a:p>
        </p:txBody>
      </p:sp>
      <p:sp>
        <p:nvSpPr>
          <p:cNvPr id="315395" name="Rectangle 3"/>
          <p:cNvSpPr>
            <a:spLocks noGrp="1" noChangeArrowheads="1"/>
          </p:cNvSpPr>
          <p:nvPr>
            <p:ph type="body" idx="1"/>
          </p:nvPr>
        </p:nvSpPr>
        <p:spPr>
          <a:xfrm>
            <a:off x="457200" y="1600200"/>
            <a:ext cx="8686800" cy="4530725"/>
          </a:xfrm>
        </p:spPr>
        <p:txBody>
          <a:bodyPr/>
          <a:lstStyle/>
          <a:p>
            <a:pPr lvl="1">
              <a:buFont typeface="Wingdings" pitchFamily="2" charset="2"/>
              <a:buNone/>
            </a:pPr>
            <a:r>
              <a:rPr lang="en-US" sz="1800" dirty="0">
                <a:latin typeface="Courier New" pitchFamily="49" charset="0"/>
              </a:rPr>
              <a:t>pd = </a:t>
            </a:r>
            <a:r>
              <a:rPr lang="en-US" sz="1800" dirty="0" smtClean="0">
                <a:latin typeface="Courier New" pitchFamily="49" charset="0"/>
              </a:rPr>
              <a:t>max(rho</a:t>
            </a:r>
            <a:r>
              <a:rPr lang="cs-CZ" sz="1800" dirty="0" smtClean="0">
                <a:latin typeface="Courier New" pitchFamily="49" charset="0"/>
              </a:rPr>
              <a:t>D</a:t>
            </a:r>
            <a:r>
              <a:rPr lang="en-US" sz="1800" dirty="0" smtClean="0">
                <a:latin typeface="Courier New" pitchFamily="49" charset="0"/>
              </a:rPr>
              <a:t>.r</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D</a:t>
            </a:r>
            <a:r>
              <a:rPr lang="en-US" sz="1800" dirty="0" smtClean="0">
                <a:latin typeface="Courier New" pitchFamily="49" charset="0"/>
              </a:rPr>
              <a:t>.g</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D</a:t>
            </a:r>
            <a:r>
              <a:rPr lang="en-US" sz="1800" dirty="0" smtClean="0">
                <a:latin typeface="Courier New" pitchFamily="49" charset="0"/>
              </a:rPr>
              <a:t>.b);</a:t>
            </a:r>
          </a:p>
          <a:p>
            <a:pPr lvl="1">
              <a:buFont typeface="Wingdings" pitchFamily="2" charset="2"/>
              <a:buNone/>
            </a:pPr>
            <a:r>
              <a:rPr lang="en-US" sz="1800" dirty="0" err="1" smtClean="0">
                <a:latin typeface="Courier New" pitchFamily="49" charset="0"/>
              </a:rPr>
              <a:t>ps</a:t>
            </a:r>
            <a:r>
              <a:rPr lang="en-US" sz="1800" dirty="0" smtClean="0">
                <a:latin typeface="Courier New" pitchFamily="49" charset="0"/>
              </a:rPr>
              <a:t> </a:t>
            </a:r>
            <a:r>
              <a:rPr lang="en-US" sz="1800" dirty="0">
                <a:latin typeface="Courier New" pitchFamily="49" charset="0"/>
              </a:rPr>
              <a:t>= </a:t>
            </a:r>
            <a:r>
              <a:rPr lang="en-US" sz="1800" dirty="0" smtClean="0">
                <a:latin typeface="Courier New" pitchFamily="49" charset="0"/>
              </a:rPr>
              <a:t>max(rho</a:t>
            </a:r>
            <a:r>
              <a:rPr lang="cs-CZ" sz="1800" dirty="0" smtClean="0">
                <a:latin typeface="Courier New" pitchFamily="49" charset="0"/>
              </a:rPr>
              <a:t>S</a:t>
            </a:r>
            <a:r>
              <a:rPr lang="en-US" sz="1800" dirty="0" smtClean="0">
                <a:latin typeface="Courier New" pitchFamily="49" charset="0"/>
              </a:rPr>
              <a:t>.r</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S</a:t>
            </a:r>
            <a:r>
              <a:rPr lang="en-US" sz="1800" dirty="0" smtClean="0">
                <a:latin typeface="Courier New" pitchFamily="49" charset="0"/>
              </a:rPr>
              <a:t>.g</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S</a:t>
            </a:r>
            <a:r>
              <a:rPr lang="en-US" sz="1800" dirty="0" smtClean="0">
                <a:latin typeface="Courier New" pitchFamily="49" charset="0"/>
              </a:rPr>
              <a:t>.b);</a:t>
            </a:r>
          </a:p>
          <a:p>
            <a:pPr lvl="1">
              <a:buNone/>
            </a:pPr>
            <a:r>
              <a:rPr lang="en-US" sz="1800" dirty="0" smtClean="0">
                <a:latin typeface="Courier New" pitchFamily="49" charset="0"/>
              </a:rPr>
              <a:t>pd /= (pd + </a:t>
            </a:r>
            <a:r>
              <a:rPr lang="en-US" sz="1800" dirty="0" err="1" smtClean="0">
                <a:latin typeface="Courier New" pitchFamily="49" charset="0"/>
              </a:rPr>
              <a:t>ps</a:t>
            </a:r>
            <a:r>
              <a:rPr lang="en-US" sz="1800" dirty="0" smtClean="0">
                <a:latin typeface="Courier New" pitchFamily="49" charset="0"/>
              </a:rPr>
              <a:t>);	 </a:t>
            </a:r>
            <a:r>
              <a:rPr lang="en-US" sz="1800" dirty="0" smtClean="0">
                <a:solidFill>
                  <a:srgbClr val="6699FF"/>
                </a:solidFill>
                <a:latin typeface="Courier New" pitchFamily="49" charset="0"/>
              </a:rPr>
              <a:t>// </a:t>
            </a:r>
            <a:r>
              <a:rPr lang="en-US" sz="1800" dirty="0" err="1" smtClean="0">
                <a:solidFill>
                  <a:srgbClr val="6699FF"/>
                </a:solidFill>
                <a:latin typeface="Courier New" pitchFamily="49" charset="0"/>
              </a:rPr>
              <a:t>pravd</a:t>
            </a:r>
            <a:r>
              <a:rPr lang="en-US" sz="1800" dirty="0" smtClean="0">
                <a:solidFill>
                  <a:srgbClr val="6699FF"/>
                </a:solidFill>
                <a:latin typeface="Courier New" pitchFamily="49" charset="0"/>
              </a:rPr>
              <a:t>. </a:t>
            </a:r>
            <a:r>
              <a:rPr lang="cs-CZ" sz="1800" dirty="0" smtClean="0">
                <a:solidFill>
                  <a:srgbClr val="6699FF"/>
                </a:solidFill>
                <a:latin typeface="Courier New" pitchFamily="49" charset="0"/>
              </a:rPr>
              <a:t>výběru difúzní komponenty</a:t>
            </a:r>
            <a:endParaRPr lang="en-US" sz="1800" dirty="0" smtClean="0">
              <a:latin typeface="Courier New" pitchFamily="49" charset="0"/>
            </a:endParaRPr>
          </a:p>
          <a:p>
            <a:pPr lvl="1">
              <a:buNone/>
            </a:pPr>
            <a:r>
              <a:rPr lang="en-US" sz="1800" dirty="0" err="1" smtClean="0">
                <a:latin typeface="Courier New" pitchFamily="49" charset="0"/>
              </a:rPr>
              <a:t>ps</a:t>
            </a:r>
            <a:r>
              <a:rPr lang="en-US" sz="1800" dirty="0" smtClean="0">
                <a:latin typeface="Courier New" pitchFamily="49" charset="0"/>
              </a:rPr>
              <a:t> /= (pd + </a:t>
            </a:r>
            <a:r>
              <a:rPr lang="en-US" sz="1800" dirty="0" err="1" smtClean="0">
                <a:latin typeface="Courier New" pitchFamily="49" charset="0"/>
              </a:rPr>
              <a:t>ps</a:t>
            </a:r>
            <a:r>
              <a:rPr lang="en-US" sz="1800" dirty="0" smtClean="0">
                <a:latin typeface="Courier New" pitchFamily="49" charset="0"/>
              </a:rPr>
              <a:t>);	 </a:t>
            </a:r>
            <a:r>
              <a:rPr lang="en-US" sz="1800" dirty="0" smtClean="0">
                <a:solidFill>
                  <a:srgbClr val="6699FF"/>
                </a:solidFill>
                <a:latin typeface="Courier New" pitchFamily="49" charset="0"/>
              </a:rPr>
              <a:t>// </a:t>
            </a:r>
            <a:r>
              <a:rPr lang="en-US" sz="1800" dirty="0" err="1" smtClean="0">
                <a:solidFill>
                  <a:srgbClr val="6699FF"/>
                </a:solidFill>
                <a:latin typeface="Courier New" pitchFamily="49" charset="0"/>
              </a:rPr>
              <a:t>pravd</a:t>
            </a:r>
            <a:r>
              <a:rPr lang="en-US" sz="1800" dirty="0" smtClean="0">
                <a:solidFill>
                  <a:srgbClr val="6699FF"/>
                </a:solidFill>
                <a:latin typeface="Courier New" pitchFamily="49" charset="0"/>
              </a:rPr>
              <a:t>. </a:t>
            </a:r>
            <a:r>
              <a:rPr lang="cs-CZ" sz="1800" dirty="0" smtClean="0">
                <a:solidFill>
                  <a:srgbClr val="6699FF"/>
                </a:solidFill>
                <a:latin typeface="Courier New" pitchFamily="49" charset="0"/>
              </a:rPr>
              <a:t>výběru lesklé komponenty</a:t>
            </a:r>
            <a:endParaRPr lang="en-US" sz="1800" dirty="0" smtClean="0">
              <a:latin typeface="Courier New" pitchFamily="49" charset="0"/>
            </a:endParaRPr>
          </a:p>
          <a:p>
            <a:pPr lvl="1">
              <a:buFont typeface="Wingdings" pitchFamily="2" charset="2"/>
              <a:buNone/>
            </a:pPr>
            <a:endParaRPr lang="cs-CZ" sz="1800" dirty="0" smtClean="0">
              <a:latin typeface="Courier New" pitchFamily="49" charset="0"/>
            </a:endParaRPr>
          </a:p>
          <a:p>
            <a:pPr lvl="1">
              <a:buNone/>
            </a:pPr>
            <a:r>
              <a:rPr lang="en-US" sz="1800" b="1" dirty="0" smtClean="0">
                <a:solidFill>
                  <a:srgbClr val="0000FF"/>
                </a:solidFill>
                <a:latin typeface="Courier New" pitchFamily="49" charset="0"/>
              </a:rPr>
              <a:t>if</a:t>
            </a:r>
            <a:r>
              <a:rPr lang="en-US" sz="1800" dirty="0" smtClean="0">
                <a:latin typeface="Courier New" pitchFamily="49" charset="0"/>
              </a:rPr>
              <a:t> (rand(0,</a:t>
            </a:r>
            <a:r>
              <a:rPr lang="cs-CZ" sz="1800" dirty="0" smtClean="0">
                <a:latin typeface="Courier New" pitchFamily="49" charset="0"/>
              </a:rPr>
              <a:t>1</a:t>
            </a:r>
            <a:r>
              <a:rPr lang="en-US" sz="1800" dirty="0" smtClean="0">
                <a:latin typeface="Courier New" pitchFamily="49" charset="0"/>
              </a:rPr>
              <a:t>) &lt;</a:t>
            </a:r>
            <a:r>
              <a:rPr lang="cs-CZ" sz="1800" dirty="0" smtClean="0">
                <a:latin typeface="Courier New" pitchFamily="49" charset="0"/>
              </a:rPr>
              <a:t>=</a:t>
            </a:r>
            <a:r>
              <a:rPr lang="en-US" sz="1800" dirty="0" smtClean="0">
                <a:latin typeface="Courier New" pitchFamily="49" charset="0"/>
              </a:rPr>
              <a:t> </a:t>
            </a:r>
            <a:r>
              <a:rPr lang="cs-CZ" sz="1800" dirty="0" smtClean="0">
                <a:latin typeface="Courier New" pitchFamily="49" charset="0"/>
              </a:rPr>
              <a:t>p</a:t>
            </a:r>
            <a:r>
              <a:rPr lang="en-US" sz="1800" dirty="0" smtClean="0">
                <a:latin typeface="Courier New" pitchFamily="49" charset="0"/>
              </a:rPr>
              <a:t>d</a:t>
            </a:r>
            <a:r>
              <a:rPr lang="en-US" sz="1800" dirty="0">
                <a:latin typeface="Courier New" pitchFamily="49" charset="0"/>
              </a:rPr>
              <a:t>)</a:t>
            </a:r>
          </a:p>
          <a:p>
            <a:pPr lvl="2">
              <a:buFont typeface="Wingdings" pitchFamily="2" charset="2"/>
              <a:buNone/>
            </a:pPr>
            <a:r>
              <a:rPr lang="en-US" sz="1800" dirty="0" err="1" smtClean="0">
                <a:latin typeface="Courier New" pitchFamily="49" charset="0"/>
              </a:rPr>
              <a:t>genDir</a:t>
            </a:r>
            <a:r>
              <a:rPr lang="cs-CZ" sz="1800" dirty="0" smtClean="0">
                <a:latin typeface="Courier New" pitchFamily="49" charset="0"/>
              </a:rPr>
              <a:t> </a:t>
            </a:r>
            <a:r>
              <a:rPr lang="en-US" sz="1800" dirty="0" smtClean="0">
                <a:latin typeface="Courier New" pitchFamily="49" charset="0"/>
              </a:rPr>
              <a:t>= </a:t>
            </a:r>
            <a:r>
              <a:rPr lang="cs-CZ" sz="1800" b="1" dirty="0" smtClean="0">
                <a:latin typeface="Courier New" pitchFamily="49" charset="0"/>
              </a:rPr>
              <a:t>s</a:t>
            </a:r>
            <a:r>
              <a:rPr lang="en-US" sz="1800" b="1" dirty="0" err="1" smtClean="0">
                <a:latin typeface="Courier New" pitchFamily="49" charset="0"/>
              </a:rPr>
              <a:t>ampleDiffuse</a:t>
            </a:r>
            <a:r>
              <a:rPr lang="en-US" sz="1800" dirty="0" smtClean="0">
                <a:latin typeface="Courier New" pitchFamily="49" charset="0"/>
              </a:rPr>
              <a:t>();</a:t>
            </a:r>
            <a:endParaRPr lang="cs-CZ" sz="1800" b="1" dirty="0" smtClean="0">
              <a:solidFill>
                <a:srgbClr val="0000FF"/>
              </a:solidFill>
              <a:latin typeface="Courier New" pitchFamily="49" charset="0"/>
            </a:endParaRPr>
          </a:p>
          <a:p>
            <a:pPr lvl="1">
              <a:buFont typeface="Wingdings" pitchFamily="2" charset="2"/>
              <a:buNone/>
            </a:pPr>
            <a:r>
              <a:rPr lang="en-US" sz="1800" b="1" dirty="0" smtClean="0">
                <a:solidFill>
                  <a:srgbClr val="0000FF"/>
                </a:solidFill>
                <a:latin typeface="Courier New" pitchFamily="49" charset="0"/>
              </a:rPr>
              <a:t>else</a:t>
            </a:r>
            <a:endParaRPr lang="en-US" sz="1800" dirty="0">
              <a:solidFill>
                <a:srgbClr val="6699FF"/>
              </a:solidFill>
              <a:latin typeface="Courier New" pitchFamily="49" charset="0"/>
            </a:endParaRPr>
          </a:p>
          <a:p>
            <a:pPr lvl="2">
              <a:buNone/>
            </a:pPr>
            <a:r>
              <a:rPr lang="en-US" sz="1800" dirty="0" err="1" smtClean="0">
                <a:latin typeface="Courier New" pitchFamily="49" charset="0"/>
              </a:rPr>
              <a:t>genDir</a:t>
            </a:r>
            <a:r>
              <a:rPr lang="cs-CZ" sz="1800" dirty="0" smtClean="0">
                <a:latin typeface="Courier New" pitchFamily="49" charset="0"/>
              </a:rPr>
              <a:t> </a:t>
            </a:r>
            <a:r>
              <a:rPr lang="en-US" sz="1800" dirty="0" smtClean="0">
                <a:latin typeface="Courier New" pitchFamily="49" charset="0"/>
              </a:rPr>
              <a:t>= </a:t>
            </a:r>
            <a:r>
              <a:rPr lang="cs-CZ" sz="1800" b="1" dirty="0" smtClean="0">
                <a:latin typeface="Courier New" pitchFamily="49" charset="0"/>
              </a:rPr>
              <a:t>s</a:t>
            </a:r>
            <a:r>
              <a:rPr lang="en-US" sz="1800" b="1" dirty="0" err="1" smtClean="0">
                <a:latin typeface="Courier New" pitchFamily="49" charset="0"/>
              </a:rPr>
              <a:t>ampleSpecular</a:t>
            </a:r>
            <a:r>
              <a:rPr lang="en-US" sz="1800" dirty="0">
                <a:latin typeface="Courier New" pitchFamily="49" charset="0"/>
              </a:rPr>
              <a:t>(</a:t>
            </a:r>
            <a:r>
              <a:rPr lang="en-US" sz="1800" dirty="0" err="1">
                <a:latin typeface="Courier New" pitchFamily="49" charset="0"/>
              </a:rPr>
              <a:t>incDir</a:t>
            </a:r>
            <a:r>
              <a:rPr lang="en-US" sz="1800" dirty="0">
                <a:latin typeface="Courier New" pitchFamily="49" charset="0"/>
              </a:rPr>
              <a:t>);</a:t>
            </a:r>
            <a:endParaRPr lang="en-US" sz="1800" dirty="0" smtClean="0">
              <a:latin typeface="Courier New" pitchFamily="49" charset="0"/>
            </a:endParaRPr>
          </a:p>
          <a:p>
            <a:pPr lvl="2">
              <a:buFont typeface="Wingdings" pitchFamily="2" charset="2"/>
              <a:buNone/>
            </a:pPr>
            <a:endParaRPr lang="cs-CZ" sz="1800" dirty="0">
              <a:solidFill>
                <a:srgbClr val="6699FF"/>
              </a:solidFill>
              <a:latin typeface="Courier New" pitchFamily="49" charset="0"/>
            </a:endParaRPr>
          </a:p>
          <a:p>
            <a:pPr lvl="1">
              <a:buNone/>
            </a:pPr>
            <a:r>
              <a:rPr lang="cs-CZ" sz="1800" dirty="0" err="1" smtClean="0">
                <a:latin typeface="Courier New" pitchFamily="49" charset="0"/>
              </a:rPr>
              <a:t>pdf</a:t>
            </a:r>
            <a:r>
              <a:rPr lang="cs-CZ" sz="1800" dirty="0" smtClean="0">
                <a:latin typeface="Courier New" pitchFamily="49" charset="0"/>
              </a:rPr>
              <a:t> </a:t>
            </a:r>
            <a:r>
              <a:rPr lang="en-US" sz="1800" dirty="0">
                <a:latin typeface="Courier New" pitchFamily="49" charset="0"/>
              </a:rPr>
              <a:t>= </a:t>
            </a:r>
            <a:r>
              <a:rPr lang="en-US" sz="1800" b="1" dirty="0" err="1" smtClean="0">
                <a:latin typeface="Courier New" pitchFamily="49" charset="0"/>
              </a:rPr>
              <a:t>evalPdf</a:t>
            </a:r>
            <a:r>
              <a:rPr lang="en-US" sz="1800" dirty="0" smtClean="0">
                <a:latin typeface="Courier New" pitchFamily="49" charset="0"/>
              </a:rPr>
              <a:t>(</a:t>
            </a:r>
            <a:r>
              <a:rPr lang="en-US" sz="1800" dirty="0" err="1" smtClean="0">
                <a:latin typeface="Courier New" pitchFamily="49" charset="0"/>
              </a:rPr>
              <a:t>incDir</a:t>
            </a:r>
            <a:r>
              <a:rPr lang="en-US" sz="1800" dirty="0" smtClean="0">
                <a:latin typeface="Courier New" pitchFamily="49" charset="0"/>
              </a:rPr>
              <a:t>, </a:t>
            </a:r>
            <a:r>
              <a:rPr lang="en-US" sz="1800" dirty="0" err="1" smtClean="0">
                <a:latin typeface="Courier New" pitchFamily="49" charset="0"/>
              </a:rPr>
              <a:t>genDir</a:t>
            </a:r>
            <a:r>
              <a:rPr lang="en-US" sz="1800" dirty="0" smtClean="0">
                <a:latin typeface="Courier New" pitchFamily="49" charset="0"/>
              </a:rPr>
              <a:t>, </a:t>
            </a:r>
            <a:r>
              <a:rPr lang="en-US" sz="1800" dirty="0" err="1" smtClean="0">
                <a:latin typeface="Courier New" pitchFamily="49" charset="0"/>
              </a:rPr>
              <a:t>pd</a:t>
            </a:r>
            <a:r>
              <a:rPr lang="en-US" sz="1800" dirty="0" smtClean="0">
                <a:latin typeface="Courier New" pitchFamily="49" charset="0"/>
              </a:rPr>
              <a:t>, </a:t>
            </a:r>
            <a:r>
              <a:rPr lang="en-US" sz="1800" dirty="0" err="1" smtClean="0">
                <a:latin typeface="Courier New" pitchFamily="49" charset="0"/>
              </a:rPr>
              <a:t>ps</a:t>
            </a:r>
            <a:r>
              <a:rPr lang="en-US" sz="1800" dirty="0" smtClean="0">
                <a:latin typeface="Courier New" pitchFamily="49" charset="0"/>
              </a:rPr>
              <a:t>);</a:t>
            </a:r>
            <a:endParaRPr lang="en-US" sz="1800" dirty="0">
              <a:latin typeface="Courier New" pitchFamily="49" charset="0"/>
            </a:endParaRPr>
          </a:p>
          <a:p>
            <a:pPr lvl="1">
              <a:buFont typeface="Wingdings" pitchFamily="2" charset="2"/>
              <a:buNone/>
            </a:pPr>
            <a:endParaRPr lang="cs-CZ" sz="1800" dirty="0" smtClean="0">
              <a:solidFill>
                <a:srgbClr val="6699FF"/>
              </a:solidFill>
              <a:latin typeface="Courier New" pitchFamily="49" charset="0"/>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0774023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Vzorkov</a:t>
            </a:r>
            <a:r>
              <a:rPr lang="cs-CZ"/>
              <a:t>ání difúzního odrazu</a:t>
            </a:r>
            <a:endParaRPr lang="en-US"/>
          </a:p>
        </p:txBody>
      </p:sp>
      <p:sp>
        <p:nvSpPr>
          <p:cNvPr id="316419" name="Rectangle 3"/>
          <p:cNvSpPr>
            <a:spLocks noGrp="1" noChangeArrowheads="1"/>
          </p:cNvSpPr>
          <p:nvPr>
            <p:ph type="body" idx="1"/>
          </p:nvPr>
        </p:nvSpPr>
        <p:spPr/>
        <p:txBody>
          <a:bodyPr/>
          <a:lstStyle/>
          <a:p>
            <a:r>
              <a:rPr lang="cs-CZ" dirty="0" err="1"/>
              <a:t>Importance</a:t>
            </a:r>
            <a:r>
              <a:rPr lang="cs-CZ" dirty="0"/>
              <a:t> </a:t>
            </a:r>
            <a:r>
              <a:rPr lang="cs-CZ" dirty="0" err="1"/>
              <a:t>sampling</a:t>
            </a:r>
            <a:r>
              <a:rPr lang="cs-CZ" dirty="0"/>
              <a:t> s hustotou </a:t>
            </a:r>
            <a:r>
              <a:rPr lang="cs-CZ" i="1" dirty="0"/>
              <a:t>p</a:t>
            </a:r>
            <a:r>
              <a:rPr lang="en-US" dirty="0"/>
              <a:t>(</a:t>
            </a:r>
            <a:r>
              <a:rPr lang="en-US" dirty="0">
                <a:latin typeface="Symbol" pitchFamily="18" charset="2"/>
              </a:rPr>
              <a:t>q</a:t>
            </a:r>
            <a:r>
              <a:rPr lang="en-US" dirty="0"/>
              <a:t>) = </a:t>
            </a:r>
            <a:r>
              <a:rPr lang="en-US" dirty="0" err="1"/>
              <a:t>cos</a:t>
            </a:r>
            <a:r>
              <a:rPr lang="en-US" dirty="0"/>
              <a:t>(</a:t>
            </a:r>
            <a:r>
              <a:rPr lang="en-US" dirty="0">
                <a:latin typeface="Symbol" pitchFamily="18" charset="2"/>
              </a:rPr>
              <a:t>q</a:t>
            </a:r>
            <a:r>
              <a:rPr lang="en-US" dirty="0"/>
              <a:t>) / </a:t>
            </a:r>
            <a:r>
              <a:rPr lang="en-US" dirty="0">
                <a:latin typeface="Symbol" pitchFamily="18" charset="2"/>
              </a:rPr>
              <a:t>p</a:t>
            </a:r>
            <a:endParaRPr lang="en-US" dirty="0"/>
          </a:p>
          <a:p>
            <a:pPr lvl="1"/>
            <a:r>
              <a:rPr lang="en-US" i="1" dirty="0">
                <a:latin typeface="Symbol" pitchFamily="18" charset="2"/>
              </a:rPr>
              <a:t>q</a:t>
            </a:r>
            <a:r>
              <a:rPr lang="en-US" baseline="-25000" dirty="0"/>
              <a:t> </a:t>
            </a:r>
            <a:r>
              <a:rPr lang="en-US" dirty="0"/>
              <a:t>…</a:t>
            </a:r>
            <a:r>
              <a:rPr lang="cs-CZ" dirty="0"/>
              <a:t>úhel mezi normálou a vygenerovaným sekundárním paprskem</a:t>
            </a:r>
          </a:p>
          <a:p>
            <a:pPr lvl="1"/>
            <a:r>
              <a:rPr lang="cs-CZ" dirty="0"/>
              <a:t>Generování směru:</a:t>
            </a:r>
          </a:p>
          <a:p>
            <a:pPr lvl="1"/>
            <a:endParaRPr lang="cs-CZ" dirty="0"/>
          </a:p>
          <a:p>
            <a:pPr lvl="1"/>
            <a:endParaRPr lang="cs-CZ" dirty="0"/>
          </a:p>
          <a:p>
            <a:pPr lvl="1"/>
            <a:endParaRPr lang="cs-CZ" dirty="0"/>
          </a:p>
          <a:p>
            <a:pPr lvl="1"/>
            <a:endParaRPr lang="cs-CZ" dirty="0"/>
          </a:p>
          <a:p>
            <a:pPr lvl="2"/>
            <a:r>
              <a:rPr lang="cs-CZ" dirty="0"/>
              <a:t>r1, r2 … uniformní na </a:t>
            </a:r>
            <a:r>
              <a:rPr lang="en-US" dirty="0"/>
              <a:t>&lt;0,1&gt;</a:t>
            </a:r>
          </a:p>
          <a:p>
            <a:pPr lvl="1"/>
            <a:r>
              <a:rPr lang="en-US" dirty="0" err="1"/>
              <a:t>Zdroj</a:t>
            </a:r>
            <a:r>
              <a:rPr lang="en-US" dirty="0"/>
              <a:t>: </a:t>
            </a:r>
            <a:r>
              <a:rPr lang="en-US" dirty="0" err="1"/>
              <a:t>Dutre</a:t>
            </a:r>
            <a:r>
              <a:rPr lang="cs-CZ" dirty="0"/>
              <a:t>, </a:t>
            </a:r>
            <a:r>
              <a:rPr lang="en-US" dirty="0"/>
              <a:t>Global illumination Compendium</a:t>
            </a:r>
            <a:r>
              <a:rPr lang="cs-CZ" dirty="0"/>
              <a:t> (on-line)</a:t>
            </a:r>
            <a:endParaRPr lang="en-US" dirty="0"/>
          </a:p>
          <a:p>
            <a:pPr lvl="1"/>
            <a:r>
              <a:rPr lang="en-US" dirty="0" err="1"/>
              <a:t>Odvozen</a:t>
            </a:r>
            <a:r>
              <a:rPr lang="cs-CZ" dirty="0"/>
              <a:t>í: </a:t>
            </a:r>
            <a:r>
              <a:rPr lang="cs-CZ" dirty="0" err="1" smtClean="0"/>
              <a:t>Pharr</a:t>
            </a:r>
            <a:r>
              <a:rPr lang="cs-CZ" dirty="0" smtClean="0"/>
              <a:t> </a:t>
            </a:r>
            <a:r>
              <a:rPr lang="en-US" dirty="0" smtClean="0"/>
              <a:t>&amp; </a:t>
            </a:r>
            <a:r>
              <a:rPr lang="en-US" dirty="0" err="1" smtClean="0"/>
              <a:t>Huphreys</a:t>
            </a:r>
            <a:r>
              <a:rPr lang="cs-CZ" dirty="0" smtClean="0"/>
              <a:t>, PBRT</a:t>
            </a:r>
            <a:endParaRPr lang="cs-CZ" dirty="0"/>
          </a:p>
        </p:txBody>
      </p:sp>
      <p:pic>
        <p:nvPicPr>
          <p:cNvPr id="316420" name="Picture 4"/>
          <p:cNvPicPr>
            <a:picLocks noChangeAspect="1" noChangeArrowheads="1"/>
          </p:cNvPicPr>
          <p:nvPr/>
        </p:nvPicPr>
        <p:blipFill>
          <a:blip r:embed="rId2" cstate="print"/>
          <a:srcRect/>
          <a:stretch>
            <a:fillRect/>
          </a:stretch>
        </p:blipFill>
        <p:spPr bwMode="auto">
          <a:xfrm>
            <a:off x="2052191" y="3207273"/>
            <a:ext cx="4968081" cy="1621902"/>
          </a:xfrm>
          <a:prstGeom prst="rect">
            <a:avLst/>
          </a:prstGeom>
          <a:noFill/>
          <a:ln w="9525">
            <a:noFill/>
            <a:miter lim="800000"/>
            <a:headEnd/>
            <a:tailEnd/>
          </a:ln>
          <a:effectLst/>
        </p:spPr>
      </p:pic>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sp>
        <p:nvSpPr>
          <p:cNvPr id="6" name="Zástupný symbol pro zápatí 5"/>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8028938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cs-CZ" sz="3200" b="1" dirty="0" smtClean="0">
                <a:latin typeface="Courier New" pitchFamily="49" charset="0"/>
              </a:rPr>
              <a:t>s</a:t>
            </a:r>
            <a:r>
              <a:rPr lang="en-US" sz="3200" b="1" dirty="0" err="1" smtClean="0">
                <a:latin typeface="Courier New" pitchFamily="49" charset="0"/>
              </a:rPr>
              <a:t>ampleDiffuse</a:t>
            </a:r>
            <a:r>
              <a:rPr lang="en-US" sz="3200" b="1" dirty="0">
                <a:latin typeface="Courier New" pitchFamily="49" charset="0"/>
              </a:rPr>
              <a:t>()</a:t>
            </a:r>
          </a:p>
        </p:txBody>
      </p:sp>
      <p:sp>
        <p:nvSpPr>
          <p:cNvPr id="317443" name="Rectangle 3"/>
          <p:cNvSpPr>
            <a:spLocks noGrp="1" noChangeArrowheads="1"/>
          </p:cNvSpPr>
          <p:nvPr>
            <p:ph type="body" idx="1"/>
          </p:nvPr>
        </p:nvSpPr>
        <p:spPr>
          <a:xfrm>
            <a:off x="457200" y="1628800"/>
            <a:ext cx="8229600" cy="4968551"/>
          </a:xfrm>
        </p:spPr>
        <p:txBody>
          <a:bodyPr/>
          <a:lstStyle/>
          <a:p>
            <a:pPr>
              <a:buFont typeface="Wingdings" pitchFamily="2" charset="2"/>
              <a:buNone/>
            </a:pPr>
            <a:endParaRPr lang="en-US" sz="1500" dirty="0" smtClean="0">
              <a:solidFill>
                <a:srgbClr val="6699FF"/>
              </a:solidFill>
              <a:latin typeface="Courier New" pitchFamily="49" charset="0"/>
            </a:endParaRPr>
          </a:p>
          <a:p>
            <a:pPr>
              <a:buNone/>
            </a:pPr>
            <a:r>
              <a:rPr lang="en-US" sz="1500" dirty="0" smtClean="0">
                <a:solidFill>
                  <a:srgbClr val="6699FF"/>
                </a:solidFill>
                <a:latin typeface="Courier New" pitchFamily="49" charset="0"/>
              </a:rPr>
              <a:t>// </a:t>
            </a:r>
            <a:r>
              <a:rPr lang="en-US" sz="1500" dirty="0">
                <a:solidFill>
                  <a:srgbClr val="6699FF"/>
                </a:solidFill>
                <a:latin typeface="Courier New" pitchFamily="49" charset="0"/>
              </a:rPr>
              <a:t>generate </a:t>
            </a:r>
            <a:r>
              <a:rPr lang="en-US" sz="1500" dirty="0" smtClean="0">
                <a:solidFill>
                  <a:srgbClr val="6699FF"/>
                </a:solidFill>
                <a:latin typeface="Courier New" pitchFamily="49" charset="0"/>
              </a:rPr>
              <a:t>spherical </a:t>
            </a:r>
            <a:r>
              <a:rPr lang="en-US" sz="1500" dirty="0">
                <a:solidFill>
                  <a:srgbClr val="6699FF"/>
                </a:solidFill>
                <a:latin typeface="Courier New" pitchFamily="49" charset="0"/>
              </a:rPr>
              <a:t>coordinates </a:t>
            </a:r>
            <a:r>
              <a:rPr lang="en-US" sz="1500" dirty="0" smtClean="0">
                <a:solidFill>
                  <a:srgbClr val="6699FF"/>
                </a:solidFill>
                <a:latin typeface="Courier New" pitchFamily="49" charset="0"/>
              </a:rPr>
              <a:t>of the direction</a:t>
            </a:r>
            <a:endParaRPr lang="cs-CZ" sz="1500" dirty="0">
              <a:solidFill>
                <a:srgbClr val="6699FF"/>
              </a:solidFill>
              <a:latin typeface="Courier New" pitchFamily="49" charset="0"/>
            </a:endParaRPr>
          </a:p>
          <a:p>
            <a:pPr>
              <a:buFont typeface="Wingdings" pitchFamily="2" charset="2"/>
              <a:buNone/>
            </a:pPr>
            <a:r>
              <a:rPr lang="en-US" sz="1500" dirty="0">
                <a:solidFill>
                  <a:srgbClr val="0000FF"/>
                </a:solidFill>
                <a:latin typeface="Courier New" pitchFamily="49" charset="0"/>
              </a:rPr>
              <a:t>float</a:t>
            </a:r>
            <a:r>
              <a:rPr lang="en-US" sz="1500" dirty="0">
                <a:latin typeface="Courier New" pitchFamily="49" charset="0"/>
              </a:rPr>
              <a:t> </a:t>
            </a:r>
            <a:r>
              <a:rPr lang="cs-CZ" sz="1500" dirty="0">
                <a:latin typeface="Courier New" pitchFamily="49" charset="0"/>
              </a:rPr>
              <a:t>r1</a:t>
            </a:r>
            <a:r>
              <a:rPr lang="en-US" sz="1500" dirty="0">
                <a:latin typeface="Courier New" pitchFamily="49" charset="0"/>
              </a:rPr>
              <a:t> = rand(0,1), r2 = rand(0,1);</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en-US" sz="1500" dirty="0" err="1" smtClean="0">
                <a:latin typeface="Courier New" pitchFamily="49" charset="0"/>
              </a:rPr>
              <a:t>sinTheta</a:t>
            </a:r>
            <a:r>
              <a:rPr lang="cs-CZ" sz="1500" dirty="0" smtClean="0">
                <a:latin typeface="Courier New" pitchFamily="49" charset="0"/>
              </a:rPr>
              <a:t> </a:t>
            </a:r>
            <a:r>
              <a:rPr lang="cs-CZ" sz="1500" dirty="0">
                <a:latin typeface="Courier New" pitchFamily="49" charset="0"/>
              </a:rPr>
              <a:t>= </a:t>
            </a:r>
            <a:r>
              <a:rPr lang="cs-CZ" sz="1500" dirty="0" err="1">
                <a:latin typeface="Courier New" pitchFamily="49" charset="0"/>
              </a:rPr>
              <a:t>sqrt</a:t>
            </a:r>
            <a:r>
              <a:rPr lang="cs-CZ" sz="1500" dirty="0">
                <a:latin typeface="Courier New" pitchFamily="49" charset="0"/>
              </a:rPr>
              <a:t>(1 – </a:t>
            </a:r>
            <a:r>
              <a:rPr lang="cs-CZ" sz="1500" dirty="0" smtClean="0">
                <a:latin typeface="Courier New" pitchFamily="49" charset="0"/>
              </a:rPr>
              <a:t>r</a:t>
            </a:r>
            <a:r>
              <a:rPr lang="en-US" sz="1500" dirty="0" smtClean="0">
                <a:latin typeface="Courier New" pitchFamily="49" charset="0"/>
              </a:rPr>
              <a:t>2</a:t>
            </a:r>
            <a:r>
              <a:rPr lang="cs-CZ" sz="1500" dirty="0" smtClean="0">
                <a:latin typeface="Courier New" pitchFamily="49" charset="0"/>
              </a:rPr>
              <a:t>);</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a:t>
            </a:r>
            <a:r>
              <a:rPr lang="cs-CZ" sz="1500" dirty="0" err="1" smtClean="0">
                <a:latin typeface="Courier New" pitchFamily="49" charset="0"/>
              </a:rPr>
              <a:t>heta</a:t>
            </a:r>
            <a:r>
              <a:rPr lang="cs-CZ" sz="1500" dirty="0" smtClean="0">
                <a:latin typeface="Courier New" pitchFamily="49" charset="0"/>
              </a:rPr>
              <a:t> </a:t>
            </a:r>
            <a:r>
              <a:rPr lang="cs-CZ" sz="1500" dirty="0">
                <a:latin typeface="Courier New" pitchFamily="49" charset="0"/>
              </a:rPr>
              <a:t>= </a:t>
            </a:r>
            <a:r>
              <a:rPr lang="cs-CZ" sz="1500" dirty="0" err="1">
                <a:latin typeface="Courier New" pitchFamily="49" charset="0"/>
              </a:rPr>
              <a:t>sqrt</a:t>
            </a:r>
            <a:r>
              <a:rPr lang="cs-CZ" sz="1500" dirty="0">
                <a:latin typeface="Courier New" pitchFamily="49" charset="0"/>
              </a:rPr>
              <a:t>(</a:t>
            </a:r>
            <a:r>
              <a:rPr lang="en-US" sz="1500" dirty="0" smtClean="0">
                <a:latin typeface="Courier New" pitchFamily="49" charset="0"/>
              </a:rPr>
              <a:t>r2</a:t>
            </a:r>
            <a:r>
              <a:rPr lang="cs-CZ" sz="1500" dirty="0" smtClean="0">
                <a:latin typeface="Courier New" pitchFamily="49" charset="0"/>
              </a:rPr>
              <a:t>);</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en-US" sz="1500" dirty="0">
                <a:latin typeface="Courier New" pitchFamily="49" charset="0"/>
              </a:rPr>
              <a:t>phi </a:t>
            </a:r>
            <a:r>
              <a:rPr lang="en-US" sz="1500" dirty="0" smtClean="0">
                <a:latin typeface="Courier New" pitchFamily="49" charset="0"/>
              </a:rPr>
              <a:t> </a:t>
            </a:r>
            <a:r>
              <a:rPr lang="cs-CZ" sz="1500" dirty="0" smtClean="0">
                <a:latin typeface="Courier New" pitchFamily="49" charset="0"/>
              </a:rPr>
              <a:t>    </a:t>
            </a:r>
            <a:r>
              <a:rPr lang="cs-CZ" sz="1500" dirty="0">
                <a:latin typeface="Courier New" pitchFamily="49" charset="0"/>
              </a:rPr>
              <a:t>= </a:t>
            </a:r>
            <a:r>
              <a:rPr lang="cs-CZ" sz="1500" dirty="0" smtClean="0">
                <a:latin typeface="Courier New" pitchFamily="49" charset="0"/>
              </a:rPr>
              <a:t>2.0*PI*</a:t>
            </a:r>
            <a:r>
              <a:rPr lang="en-US" sz="1500" dirty="0" smtClean="0">
                <a:latin typeface="Courier New" pitchFamily="49" charset="0"/>
              </a:rPr>
              <a:t>r1</a:t>
            </a:r>
            <a:r>
              <a:rPr lang="cs-CZ" sz="1500" dirty="0" smtClean="0">
                <a:latin typeface="Courier New" pitchFamily="49" charset="0"/>
              </a:rPr>
              <a:t>;</a:t>
            </a:r>
            <a:endParaRPr lang="en-US" sz="1500" dirty="0">
              <a:latin typeface="Courier New" pitchFamily="49" charset="0"/>
            </a:endParaRPr>
          </a:p>
          <a:p>
            <a:pPr>
              <a:buFont typeface="Wingdings" pitchFamily="2" charset="2"/>
              <a:buNone/>
            </a:pPr>
            <a:r>
              <a:rPr lang="en-US" sz="1500" dirty="0">
                <a:solidFill>
                  <a:srgbClr val="0000FF"/>
                </a:solidFill>
                <a:latin typeface="Courier New" pitchFamily="49" charset="0"/>
              </a:rPr>
              <a:t>float</a:t>
            </a:r>
            <a:r>
              <a:rPr lang="en-US" sz="1500" dirty="0">
                <a:latin typeface="Courier New" pitchFamily="49" charset="0"/>
              </a:rPr>
              <a:t> </a:t>
            </a:r>
            <a:r>
              <a:rPr lang="en-US" sz="1500" dirty="0" err="1" smtClean="0">
                <a:latin typeface="Courier New" pitchFamily="49" charset="0"/>
              </a:rPr>
              <a:t>pdf</a:t>
            </a:r>
            <a:r>
              <a:rPr lang="en-US" sz="1500" dirty="0" smtClean="0">
                <a:latin typeface="Courier New" pitchFamily="49" charset="0"/>
              </a:rPr>
              <a:t>      </a:t>
            </a:r>
            <a:r>
              <a:rPr lang="en-US"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a:t>
            </a:r>
            <a:r>
              <a:rPr lang="cs-CZ" sz="1500" dirty="0" err="1" smtClean="0">
                <a:latin typeface="Courier New" pitchFamily="49" charset="0"/>
              </a:rPr>
              <a:t>heta</a:t>
            </a:r>
            <a:r>
              <a:rPr lang="en-US" sz="1500" dirty="0" smtClean="0">
                <a:latin typeface="Courier New" pitchFamily="49" charset="0"/>
              </a:rPr>
              <a:t>/PI;</a:t>
            </a:r>
          </a:p>
          <a:p>
            <a:pPr>
              <a:buFont typeface="Wingdings" pitchFamily="2" charset="2"/>
              <a:buNone/>
            </a:pPr>
            <a:endParaRPr lang="en-US" sz="1500" dirty="0" smtClean="0">
              <a:latin typeface="Courier New" pitchFamily="49" charset="0"/>
            </a:endParaRPr>
          </a:p>
          <a:p>
            <a:pPr>
              <a:buNone/>
            </a:pPr>
            <a:r>
              <a:rPr lang="en-US" sz="1500" dirty="0" smtClean="0">
                <a:solidFill>
                  <a:srgbClr val="6699FF"/>
                </a:solidFill>
                <a:latin typeface="Courier New" pitchFamily="49" charset="0"/>
              </a:rPr>
              <a:t>// convert [theta, phi] to Cartesian coordinates</a:t>
            </a:r>
            <a:endParaRPr lang="en-US"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dir</a:t>
            </a:r>
            <a:r>
              <a:rPr lang="en-US" sz="1500" dirty="0" smtClean="0">
                <a:latin typeface="Courier New" pitchFamily="49" charset="0"/>
              </a:rPr>
              <a:t> </a:t>
            </a:r>
            <a:r>
              <a:rPr lang="en-US" sz="1500" dirty="0">
                <a:latin typeface="Courier New" pitchFamily="49" charset="0"/>
              </a:rPr>
              <a:t>(</a:t>
            </a:r>
            <a:r>
              <a:rPr lang="cs-CZ" sz="1500" dirty="0">
                <a:latin typeface="Courier New" pitchFamily="49" charset="0"/>
              </a:rPr>
              <a:t>cos(</a:t>
            </a:r>
            <a:r>
              <a:rPr lang="en-US" sz="1500" dirty="0">
                <a:latin typeface="Courier New" pitchFamily="49" charset="0"/>
              </a:rPr>
              <a:t>phi</a:t>
            </a:r>
            <a:r>
              <a:rPr lang="cs-CZ" sz="1500" dirty="0">
                <a:latin typeface="Courier New" pitchFamily="49" charset="0"/>
              </a:rPr>
              <a:t>)*</a:t>
            </a:r>
            <a:r>
              <a:rPr lang="en-US" sz="1500" dirty="0" err="1" smtClean="0">
                <a:latin typeface="Courier New" pitchFamily="49" charset="0"/>
              </a:rPr>
              <a:t>sinTheta</a:t>
            </a:r>
            <a:r>
              <a:rPr lang="cs-CZ" sz="1500" dirty="0">
                <a:latin typeface="Courier New" pitchFamily="49" charset="0"/>
              </a:rPr>
              <a:t>, sin(</a:t>
            </a:r>
            <a:r>
              <a:rPr lang="en-US" sz="1500" dirty="0">
                <a:latin typeface="Courier New" pitchFamily="49" charset="0"/>
              </a:rPr>
              <a:t>phi</a:t>
            </a:r>
            <a:r>
              <a:rPr lang="cs-CZ" sz="1500" dirty="0">
                <a:latin typeface="Courier New" pitchFamily="49" charset="0"/>
              </a:rPr>
              <a:t>)*</a:t>
            </a:r>
            <a:r>
              <a:rPr lang="en-US" sz="1500" dirty="0" err="1" smtClean="0">
                <a:latin typeface="Courier New" pitchFamily="49" charset="0"/>
              </a:rPr>
              <a:t>sinTheta</a:t>
            </a:r>
            <a:r>
              <a:rPr lang="cs-CZ"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Theta</a:t>
            </a:r>
            <a:r>
              <a:rPr lang="en-US" sz="1500" dirty="0">
                <a:latin typeface="Courier New" pitchFamily="49" charset="0"/>
              </a:rPr>
              <a:t>);</a:t>
            </a:r>
          </a:p>
          <a:p>
            <a:pPr>
              <a:buFont typeface="Wingdings" pitchFamily="2" charset="2"/>
              <a:buNone/>
            </a:pPr>
            <a:endParaRPr lang="en-US" sz="1500" dirty="0">
              <a:solidFill>
                <a:srgbClr val="6699FF"/>
              </a:solidFill>
              <a:latin typeface="Courier New" pitchFamily="49" charset="0"/>
            </a:endParaRPr>
          </a:p>
          <a:p>
            <a:pPr>
              <a:buNone/>
            </a:pPr>
            <a:r>
              <a:rPr lang="en-US" sz="1500" dirty="0" smtClean="0">
                <a:solidFill>
                  <a:srgbClr val="0000FF"/>
                </a:solidFill>
                <a:latin typeface="Courier New" pitchFamily="49" charset="0"/>
              </a:rPr>
              <a:t>return</a:t>
            </a:r>
            <a:r>
              <a:rPr lang="en-US" sz="1500" dirty="0" smtClean="0">
                <a:latin typeface="Courier New" pitchFamily="49" charset="0"/>
              </a:rPr>
              <a:t> </a:t>
            </a:r>
            <a:r>
              <a:rPr lang="en-US" sz="1500" dirty="0" err="1" smtClean="0">
                <a:latin typeface="Courier New" pitchFamily="49" charset="0"/>
              </a:rPr>
              <a:t>dir</a:t>
            </a:r>
            <a:r>
              <a:rPr lang="en-US" sz="1500" dirty="0" smtClean="0">
                <a:latin typeface="Courier New" pitchFamily="49" charset="0"/>
              </a:rPr>
              <a:t>;</a:t>
            </a:r>
            <a:endParaRPr lang="en-US" sz="1500" dirty="0">
              <a:latin typeface="Courier New" pitchFamily="49" charset="0"/>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18</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5725176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Vzorkov</a:t>
            </a:r>
            <a:r>
              <a:rPr lang="cs-CZ"/>
              <a:t>ání </a:t>
            </a:r>
            <a:r>
              <a:rPr lang="en-US"/>
              <a:t>leskl</a:t>
            </a:r>
            <a:r>
              <a:rPr lang="cs-CZ"/>
              <a:t>ého odrazu</a:t>
            </a:r>
            <a:endParaRPr lang="en-US"/>
          </a:p>
        </p:txBody>
      </p:sp>
      <p:sp>
        <p:nvSpPr>
          <p:cNvPr id="318467" name="Rectangle 3"/>
          <p:cNvSpPr>
            <a:spLocks noGrp="1" noChangeArrowheads="1"/>
          </p:cNvSpPr>
          <p:nvPr>
            <p:ph type="body" idx="1"/>
          </p:nvPr>
        </p:nvSpPr>
        <p:spPr/>
        <p:txBody>
          <a:bodyPr/>
          <a:lstStyle/>
          <a:p>
            <a:pPr>
              <a:lnSpc>
                <a:spcPct val="90000"/>
              </a:lnSpc>
            </a:pPr>
            <a:r>
              <a:rPr lang="cs-CZ"/>
              <a:t>Importance sampling s hustotou </a:t>
            </a:r>
            <a:r>
              <a:rPr lang="cs-CZ" i="1"/>
              <a:t>p</a:t>
            </a:r>
            <a:r>
              <a:rPr lang="en-US"/>
              <a:t>(</a:t>
            </a:r>
            <a:r>
              <a:rPr lang="en-US">
                <a:latin typeface="Symbol" pitchFamily="18" charset="2"/>
              </a:rPr>
              <a:t>q</a:t>
            </a:r>
            <a:r>
              <a:rPr lang="en-US"/>
              <a:t>) = (n+1)/(2</a:t>
            </a:r>
            <a:r>
              <a:rPr lang="en-US">
                <a:latin typeface="Symbol" pitchFamily="18" charset="2"/>
              </a:rPr>
              <a:t>p</a:t>
            </a:r>
            <a:r>
              <a:rPr lang="en-US"/>
              <a:t>) cos</a:t>
            </a:r>
            <a:r>
              <a:rPr lang="en-US" i="1" baseline="30000"/>
              <a:t>n</a:t>
            </a:r>
            <a:r>
              <a:rPr lang="en-US"/>
              <a:t>(</a:t>
            </a:r>
            <a:r>
              <a:rPr lang="en-US">
                <a:latin typeface="Symbol" pitchFamily="18" charset="2"/>
              </a:rPr>
              <a:t>q</a:t>
            </a:r>
            <a:r>
              <a:rPr lang="en-US"/>
              <a:t>)</a:t>
            </a:r>
          </a:p>
          <a:p>
            <a:pPr lvl="1">
              <a:lnSpc>
                <a:spcPct val="90000"/>
              </a:lnSpc>
            </a:pPr>
            <a:r>
              <a:rPr lang="en-US" i="1">
                <a:latin typeface="Symbol" pitchFamily="18" charset="2"/>
              </a:rPr>
              <a:t>q</a:t>
            </a:r>
            <a:r>
              <a:rPr lang="en-US" baseline="-25000"/>
              <a:t> </a:t>
            </a:r>
            <a:r>
              <a:rPr lang="en-US"/>
              <a:t>…</a:t>
            </a:r>
            <a:r>
              <a:rPr lang="cs-CZ"/>
              <a:t>úhel mezi </a:t>
            </a:r>
            <a:r>
              <a:rPr lang="en-US"/>
              <a:t>ide</a:t>
            </a:r>
            <a:r>
              <a:rPr lang="cs-CZ"/>
              <a:t>álně zrcadlově odraženým </a:t>
            </a:r>
            <a:r>
              <a:rPr lang="cs-CZ">
                <a:latin typeface="Symbol" pitchFamily="18" charset="2"/>
              </a:rPr>
              <a:t>w</a:t>
            </a:r>
            <a:r>
              <a:rPr lang="cs-CZ" baseline="-25000"/>
              <a:t>o</a:t>
            </a:r>
            <a:r>
              <a:rPr lang="cs-CZ"/>
              <a:t> a</a:t>
            </a:r>
            <a:r>
              <a:rPr lang="cs-CZ" baseline="-25000"/>
              <a:t> </a:t>
            </a:r>
            <a:r>
              <a:rPr lang="cs-CZ"/>
              <a:t>vygenerovaným sekundárním paprskem</a:t>
            </a:r>
          </a:p>
          <a:p>
            <a:pPr lvl="1">
              <a:lnSpc>
                <a:spcPct val="90000"/>
              </a:lnSpc>
            </a:pPr>
            <a:r>
              <a:rPr lang="cs-CZ"/>
              <a:t>Generování směru:</a:t>
            </a:r>
          </a:p>
          <a:p>
            <a:pPr lvl="1">
              <a:lnSpc>
                <a:spcPct val="90000"/>
              </a:lnSpc>
            </a:pPr>
            <a:endParaRPr lang="cs-CZ"/>
          </a:p>
          <a:p>
            <a:pPr lvl="1">
              <a:lnSpc>
                <a:spcPct val="90000"/>
              </a:lnSpc>
            </a:pPr>
            <a:endParaRPr lang="cs-CZ"/>
          </a:p>
          <a:p>
            <a:pPr lvl="1">
              <a:lnSpc>
                <a:spcPct val="90000"/>
              </a:lnSpc>
            </a:pPr>
            <a:endParaRPr lang="cs-CZ"/>
          </a:p>
          <a:p>
            <a:pPr lvl="1">
              <a:lnSpc>
                <a:spcPct val="90000"/>
              </a:lnSpc>
            </a:pPr>
            <a:endParaRPr lang="cs-CZ"/>
          </a:p>
          <a:p>
            <a:pPr lvl="2">
              <a:lnSpc>
                <a:spcPct val="90000"/>
              </a:lnSpc>
            </a:pPr>
            <a:endParaRPr lang="cs-CZ"/>
          </a:p>
          <a:p>
            <a:pPr lvl="2">
              <a:lnSpc>
                <a:spcPct val="90000"/>
              </a:lnSpc>
            </a:pPr>
            <a:endParaRPr lang="cs-CZ"/>
          </a:p>
          <a:p>
            <a:pPr lvl="2">
              <a:lnSpc>
                <a:spcPct val="90000"/>
              </a:lnSpc>
            </a:pPr>
            <a:endParaRPr lang="cs-CZ"/>
          </a:p>
          <a:p>
            <a:pPr lvl="2">
              <a:lnSpc>
                <a:spcPct val="90000"/>
              </a:lnSpc>
            </a:pPr>
            <a:r>
              <a:rPr lang="cs-CZ"/>
              <a:t>r1, r2 … uniformní na </a:t>
            </a:r>
            <a:r>
              <a:rPr lang="en-US"/>
              <a:t>&lt;0,1&gt;</a:t>
            </a:r>
          </a:p>
          <a:p>
            <a:pPr>
              <a:lnSpc>
                <a:spcPct val="90000"/>
              </a:lnSpc>
            </a:pPr>
            <a:endParaRPr lang="en-US"/>
          </a:p>
        </p:txBody>
      </p:sp>
      <p:pic>
        <p:nvPicPr>
          <p:cNvPr id="318468" name="Picture 4"/>
          <p:cNvPicPr>
            <a:picLocks noChangeAspect="1" noChangeArrowheads="1"/>
          </p:cNvPicPr>
          <p:nvPr/>
        </p:nvPicPr>
        <p:blipFill>
          <a:blip r:embed="rId2" cstate="print"/>
          <a:srcRect/>
          <a:stretch>
            <a:fillRect/>
          </a:stretch>
        </p:blipFill>
        <p:spPr bwMode="auto">
          <a:xfrm>
            <a:off x="2555875" y="3068638"/>
            <a:ext cx="5462588" cy="2328862"/>
          </a:xfrm>
          <a:prstGeom prst="rect">
            <a:avLst/>
          </a:prstGeom>
          <a:noFill/>
          <a:ln w="9525">
            <a:noFill/>
            <a:miter lim="800000"/>
            <a:headEnd/>
            <a:tailEnd/>
          </a:ln>
          <a:effectLst/>
        </p:spPr>
      </p:pic>
      <p:pic>
        <p:nvPicPr>
          <p:cNvPr id="318469" name="Picture 5" descr="sampling"/>
          <p:cNvPicPr>
            <a:picLocks noChangeAspect="1" noChangeArrowheads="1"/>
          </p:cNvPicPr>
          <p:nvPr/>
        </p:nvPicPr>
        <p:blipFill>
          <a:blip r:embed="rId3" cstate="print"/>
          <a:srcRect/>
          <a:stretch>
            <a:fillRect/>
          </a:stretch>
        </p:blipFill>
        <p:spPr bwMode="auto">
          <a:xfrm>
            <a:off x="255588" y="3141663"/>
            <a:ext cx="914400" cy="2905125"/>
          </a:xfrm>
          <a:prstGeom prst="rect">
            <a:avLst/>
          </a:prstGeom>
          <a:noFill/>
          <a:ln w="9525">
            <a:noFill/>
            <a:miter lim="800000"/>
            <a:headEnd/>
            <a:tailEnd/>
          </a:ln>
        </p:spPr>
      </p:pic>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19</a:t>
            </a:fld>
            <a:endParaRPr lang="en-US" altLang="en-US"/>
          </a:p>
        </p:txBody>
      </p:sp>
      <p:sp>
        <p:nvSpPr>
          <p:cNvPr id="7" name="Zástupný symbol pro zápatí 6"/>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5444872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a:t>
            </a:r>
            <a:r>
              <a:rPr lang="cs-CZ" dirty="0" smtClean="0"/>
              <a:t>integrování</a:t>
            </a:r>
            <a:endParaRPr lang="en-US" dirty="0"/>
          </a:p>
        </p:txBody>
      </p:sp>
      <p:sp>
        <p:nvSpPr>
          <p:cNvPr id="3" name="Zástupný symbol pro obsah 2"/>
          <p:cNvSpPr>
            <a:spLocks noGrp="1"/>
          </p:cNvSpPr>
          <p:nvPr>
            <p:ph idx="1"/>
          </p:nvPr>
        </p:nvSpPr>
        <p:spPr>
          <a:xfrm>
            <a:off x="457200" y="1600200"/>
            <a:ext cx="8435280" cy="4530725"/>
          </a:xfrm>
        </p:spPr>
        <p:txBody>
          <a:bodyPr/>
          <a:lstStyle/>
          <a:p>
            <a:r>
              <a:rPr lang="cs-CZ" dirty="0" smtClean="0"/>
              <a:t>Obecný nástroj k numerickému odhadu určitých integrálů</a:t>
            </a:r>
            <a:endParaRPr lang="en-US" dirty="0"/>
          </a:p>
        </p:txBody>
      </p:sp>
      <p:grpSp>
        <p:nvGrpSpPr>
          <p:cNvPr id="4" name="Skupina 3"/>
          <p:cNvGrpSpPr/>
          <p:nvPr/>
        </p:nvGrpSpPr>
        <p:grpSpPr>
          <a:xfrm>
            <a:off x="304800" y="2362200"/>
            <a:ext cx="4719961" cy="3750481"/>
            <a:chOff x="371159" y="1927439"/>
            <a:chExt cx="4719961" cy="3750481"/>
          </a:xfrm>
        </p:grpSpPr>
        <p:sp>
          <p:nvSpPr>
            <p:cNvPr id="5" name="Volný tvar 4"/>
            <p:cNvSpPr/>
            <p:nvPr/>
          </p:nvSpPr>
          <p:spPr>
            <a:xfrm>
              <a:off x="206028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1</a:t>
              </a:r>
            </a:p>
          </p:txBody>
        </p:sp>
        <p:sp>
          <p:nvSpPr>
            <p:cNvPr id="6" name="Volný tvar 5"/>
            <p:cNvSpPr/>
            <p:nvPr/>
          </p:nvSpPr>
          <p:spPr>
            <a:xfrm>
              <a:off x="534960" y="2320560"/>
              <a:ext cx="4384440" cy="2698560"/>
            </a:xfrm>
            <a:custGeom>
              <a:avLst/>
              <a:gdLst>
                <a:gd name="f0" fmla="val 0"/>
                <a:gd name="f1" fmla="val 1392"/>
                <a:gd name="f2" fmla="val 192"/>
                <a:gd name="f3" fmla="val 816"/>
                <a:gd name="f4" fmla="val 432"/>
                <a:gd name="f5" fmla="val 336"/>
                <a:gd name="f6" fmla="val 720"/>
                <a:gd name="f7" fmla="val 48"/>
                <a:gd name="f8" fmla="val 864"/>
                <a:gd name="f9" fmla="val 960"/>
                <a:gd name="f10" fmla="val 1104"/>
                <a:gd name="f11" fmla="val 1248"/>
                <a:gd name="f12" fmla="val 1536"/>
                <a:gd name="f13" fmla="val 576"/>
                <a:gd name="f14" fmla="val 1680"/>
                <a:gd name="f15" fmla="val 624"/>
                <a:gd name="f16" fmla="val 1824"/>
                <a:gd name="f17" fmla="val 1968"/>
                <a:gd name="f18" fmla="val 528"/>
                <a:gd name="f19" fmla="val 2064"/>
                <a:gd name="f20" fmla="val 480"/>
                <a:gd name="f21" fmla="val 2208"/>
                <a:gd name="f22" fmla="val 2352"/>
                <a:gd name="f23" fmla="val 2448"/>
                <a:gd name="f24" fmla="val 2592"/>
                <a:gd name="f25" fmla="val 2736"/>
                <a:gd name="f26" fmla="val 768"/>
                <a:gd name="f27" fmla="val 2832"/>
                <a:gd name="f28" fmla="val 912"/>
                <a:gd name="f29" fmla="val 2928"/>
                <a:gd name="f30" fmla="val 3024"/>
                <a:gd name="f31" fmla="val 1200"/>
                <a:gd name="f32" fmla="val 3120"/>
                <a:gd name="f33" fmla="val 1920"/>
              </a:gdLst>
              <a:ahLst/>
              <a:cxnLst>
                <a:cxn ang="3cd4">
                  <a:pos x="hc" y="t"/>
                </a:cxn>
                <a:cxn ang="0">
                  <a:pos x="r" y="vc"/>
                </a:cxn>
                <a:cxn ang="cd4">
                  <a:pos x="hc" y="b"/>
                </a:cxn>
                <a:cxn ang="cd2">
                  <a:pos x="l" y="vc"/>
                </a:cxn>
              </a:cxnLst>
              <a:rect l="l" t="t" r="r" b="b"/>
              <a:pathLst>
                <a:path w="3121" h="1921">
                  <a:moveTo>
                    <a:pt x="f0" y="f1"/>
                  </a:moveTo>
                  <a:lnTo>
                    <a:pt x="f2" y="f3"/>
                  </a:lnTo>
                  <a:lnTo>
                    <a:pt x="f4" y="f5"/>
                  </a:lnTo>
                  <a:lnTo>
                    <a:pt x="f6" y="f7"/>
                  </a:lnTo>
                  <a:lnTo>
                    <a:pt x="f8" y="f0"/>
                  </a:lnTo>
                  <a:lnTo>
                    <a:pt x="f9" y="f0"/>
                  </a:lnTo>
                  <a:lnTo>
                    <a:pt x="f10" y="f7"/>
                  </a:lnTo>
                  <a:lnTo>
                    <a:pt x="f11" y="f2"/>
                  </a:lnTo>
                  <a:lnTo>
                    <a:pt x="f1" y="f4"/>
                  </a:lnTo>
                  <a:lnTo>
                    <a:pt x="f12" y="f13"/>
                  </a:lnTo>
                  <a:lnTo>
                    <a:pt x="f14" y="f15"/>
                  </a:lnTo>
                  <a:lnTo>
                    <a:pt x="f16" y="f15"/>
                  </a:lnTo>
                  <a:lnTo>
                    <a:pt x="f17" y="f18"/>
                  </a:lnTo>
                  <a:lnTo>
                    <a:pt x="f19" y="f20"/>
                  </a:lnTo>
                  <a:lnTo>
                    <a:pt x="f21" y="f20"/>
                  </a:lnTo>
                  <a:lnTo>
                    <a:pt x="f22" y="f20"/>
                  </a:lnTo>
                  <a:lnTo>
                    <a:pt x="f23" y="f18"/>
                  </a:lnTo>
                  <a:lnTo>
                    <a:pt x="f24" y="f15"/>
                  </a:lnTo>
                  <a:lnTo>
                    <a:pt x="f25" y="f26"/>
                  </a:lnTo>
                  <a:lnTo>
                    <a:pt x="f27" y="f28"/>
                  </a:lnTo>
                  <a:lnTo>
                    <a:pt x="f29" y="f10"/>
                  </a:lnTo>
                  <a:lnTo>
                    <a:pt x="f30" y="f31"/>
                  </a:lnTo>
                  <a:lnTo>
                    <a:pt x="f32" y="f11"/>
                  </a:lnTo>
                  <a:lnTo>
                    <a:pt x="f32" y="f33"/>
                  </a:lnTo>
                  <a:lnTo>
                    <a:pt x="f0" y="f33"/>
                  </a:lnTo>
                  <a:lnTo>
                    <a:pt x="f0" y="f1"/>
                  </a:lnTo>
                </a:path>
              </a:pathLst>
            </a:custGeom>
            <a:noFill/>
            <a:ln w="36000">
              <a:solidFill>
                <a:srgbClr val="FFC000"/>
              </a:solidFill>
              <a:prstDash val="solid"/>
              <a:round/>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7" name="Volný tvar 6"/>
            <p:cNvSpPr/>
            <p:nvPr/>
          </p:nvSpPr>
          <p:spPr>
            <a:xfrm>
              <a:off x="546480" y="1927439"/>
              <a:ext cx="4359960" cy="307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chemeClr val="tx1"/>
              </a:solidFill>
              <a:prstDash val="solid"/>
              <a:miter/>
            </a:ln>
          </p:spPr>
          <p:txBody>
            <a:bodyPr vert="horz" wrap="none" lIns="95040" tIns="51840" rIns="95040" bIns="5184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8" name="Přímá spojovací čára 7"/>
            <p:cNvSpPr/>
            <p:nvPr/>
          </p:nvSpPr>
          <p:spPr>
            <a:xfrm flipV="1">
              <a:off x="2220840" y="2543039"/>
              <a:ext cx="0" cy="2480041"/>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9" name="Volný tvar 8"/>
            <p:cNvSpPr/>
            <p:nvPr/>
          </p:nvSpPr>
          <p:spPr>
            <a:xfrm>
              <a:off x="3949920" y="2446560"/>
              <a:ext cx="720774"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rgbClr val="FFC000"/>
                  </a:solidFill>
                  <a:latin typeface="Times New Roman" pitchFamily="18"/>
                  <a:ea typeface="Lucida Sans Unicode" pitchFamily="2"/>
                  <a:cs typeface="Tahoma" pitchFamily="2"/>
                </a:rPr>
                <a:t>f</a:t>
              </a:r>
              <a:r>
                <a:rPr lang="cs-CZ" sz="2800" i="0" u="none" strike="noStrike" dirty="0">
                  <a:ln>
                    <a:noFill/>
                  </a:ln>
                  <a:solidFill>
                    <a:srgbClr val="FFC000"/>
                  </a:solidFill>
                  <a:latin typeface="Times New Roman" pitchFamily="18"/>
                  <a:ea typeface="Lucida Sans Unicode" pitchFamily="2"/>
                  <a:cs typeface="Tahoma" pitchFamily="2"/>
                </a:rPr>
                <a:t>(</a:t>
              </a:r>
              <a:r>
                <a:rPr lang="cs-CZ" sz="2800" b="1" i="0" u="none" strike="noStrike" dirty="0">
                  <a:ln>
                    <a:noFill/>
                  </a:ln>
                  <a:solidFill>
                    <a:srgbClr val="FFC000"/>
                  </a:solidFill>
                  <a:latin typeface="Times New Roman" pitchFamily="18"/>
                  <a:ea typeface="Lucida Sans Unicode" pitchFamily="2"/>
                  <a:cs typeface="Tahoma" pitchFamily="2"/>
                </a:rPr>
                <a:t>x</a:t>
              </a:r>
              <a:r>
                <a:rPr lang="cs-CZ" sz="2800" i="0" u="none" strike="noStrike" dirty="0">
                  <a:ln>
                    <a:noFill/>
                  </a:ln>
                  <a:solidFill>
                    <a:srgbClr val="FFC000"/>
                  </a:solidFill>
                  <a:latin typeface="Times New Roman" pitchFamily="18"/>
                  <a:ea typeface="Lucida Sans Unicode" pitchFamily="2"/>
                  <a:cs typeface="Tahoma" pitchFamily="2"/>
                </a:rPr>
                <a:t>)</a:t>
              </a:r>
            </a:p>
          </p:txBody>
        </p:sp>
        <p:sp>
          <p:nvSpPr>
            <p:cNvPr id="10" name="Volný tvar 9"/>
            <p:cNvSpPr/>
            <p:nvPr/>
          </p:nvSpPr>
          <p:spPr>
            <a:xfrm>
              <a:off x="371159" y="5099400"/>
              <a:ext cx="359640" cy="48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dirty="0">
                  <a:ln>
                    <a:noFill/>
                  </a:ln>
                  <a:latin typeface="Times New Roman" pitchFamily="18"/>
                  <a:ea typeface="Lucida Sans Unicode" pitchFamily="2"/>
                  <a:cs typeface="Tahoma" pitchFamily="2"/>
                </a:rPr>
                <a:t>0</a:t>
              </a:r>
            </a:p>
          </p:txBody>
        </p:sp>
        <p:sp>
          <p:nvSpPr>
            <p:cNvPr id="11" name="Volný tvar 10"/>
            <p:cNvSpPr/>
            <p:nvPr/>
          </p:nvSpPr>
          <p:spPr>
            <a:xfrm>
              <a:off x="4731480" y="5099400"/>
              <a:ext cx="359640" cy="48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Times New Roman" pitchFamily="18"/>
                  <a:ea typeface="Lucida Sans Unicode" pitchFamily="2"/>
                  <a:cs typeface="Tahoma" pitchFamily="2"/>
                </a:rPr>
                <a:t>1</a:t>
              </a:r>
            </a:p>
          </p:txBody>
        </p:sp>
        <p:sp>
          <p:nvSpPr>
            <p:cNvPr id="12" name="Volný tvar 11"/>
            <p:cNvSpPr/>
            <p:nvPr/>
          </p:nvSpPr>
          <p:spPr>
            <a:xfrm>
              <a:off x="534960" y="3736440"/>
              <a:ext cx="4384440" cy="810719"/>
            </a:xfrm>
            <a:custGeom>
              <a:avLst/>
              <a:gdLst>
                <a:gd name="f0" fmla="val 0"/>
                <a:gd name="f1" fmla="val 576"/>
                <a:gd name="f2" fmla="val 336"/>
                <a:gd name="f3" fmla="val 288"/>
                <a:gd name="f4" fmla="val 624"/>
                <a:gd name="f5" fmla="val 96"/>
                <a:gd name="f6" fmla="val 864"/>
                <a:gd name="f7" fmla="val 1104"/>
                <a:gd name="f8" fmla="val 1392"/>
                <a:gd name="f9" fmla="val 48"/>
                <a:gd name="f10" fmla="val 1677"/>
                <a:gd name="f11" fmla="val 86"/>
                <a:gd name="f12" fmla="val 1872"/>
                <a:gd name="f13" fmla="val 2109"/>
                <a:gd name="f14" fmla="val 102"/>
                <a:gd name="f15" fmla="val 2307"/>
                <a:gd name="f16" fmla="val 115"/>
                <a:gd name="f17" fmla="val 2496"/>
                <a:gd name="f18" fmla="val 144"/>
                <a:gd name="f19" fmla="val 2832"/>
                <a:gd name="f20" fmla="val 240"/>
                <a:gd name="f21" fmla="val 3072"/>
                <a:gd name="f22" fmla="val 3120"/>
              </a:gdLst>
              <a:ahLst/>
              <a:cxnLst>
                <a:cxn ang="3cd4">
                  <a:pos x="hc" y="t"/>
                </a:cxn>
                <a:cxn ang="0">
                  <a:pos x="r" y="vc"/>
                </a:cxn>
                <a:cxn ang="cd4">
                  <a:pos x="hc" y="b"/>
                </a:cxn>
                <a:cxn ang="cd2">
                  <a:pos x="l" y="vc"/>
                </a:cxn>
              </a:cxnLst>
              <a:rect l="l" t="t" r="r" b="b"/>
              <a:pathLst>
                <a:path w="3121" h="577">
                  <a:moveTo>
                    <a:pt x="f0" y="f1"/>
                  </a:moveTo>
                  <a:lnTo>
                    <a:pt x="f2" y="f3"/>
                  </a:lnTo>
                  <a:lnTo>
                    <a:pt x="f4" y="f5"/>
                  </a:lnTo>
                  <a:lnTo>
                    <a:pt x="f6" y="f0"/>
                  </a:lnTo>
                  <a:lnTo>
                    <a:pt x="f7" y="f0"/>
                  </a:lnTo>
                  <a:lnTo>
                    <a:pt x="f8" y="f9"/>
                  </a:lnTo>
                  <a:lnTo>
                    <a:pt x="f10" y="f11"/>
                  </a:lnTo>
                  <a:lnTo>
                    <a:pt x="f12" y="f5"/>
                  </a:lnTo>
                  <a:lnTo>
                    <a:pt x="f13" y="f14"/>
                  </a:lnTo>
                  <a:lnTo>
                    <a:pt x="f15" y="f16"/>
                  </a:lnTo>
                  <a:lnTo>
                    <a:pt x="f17" y="f18"/>
                  </a:lnTo>
                  <a:lnTo>
                    <a:pt x="f19" y="f20"/>
                  </a:lnTo>
                  <a:lnTo>
                    <a:pt x="f21" y="f3"/>
                  </a:lnTo>
                  <a:lnTo>
                    <a:pt x="f22" y="f3"/>
                  </a:lnTo>
                </a:path>
              </a:pathLst>
            </a:custGeom>
            <a:noFill/>
            <a:ln w="36000">
              <a:solidFill>
                <a:schemeClr val="accent1">
                  <a:lumMod val="60000"/>
                  <a:lumOff val="40000"/>
                </a:schemeClr>
              </a:solidFill>
              <a:prstDash val="solid"/>
              <a:round/>
            </a:ln>
          </p:spPr>
          <p:txBody>
            <a:bodyPr vert="horz" wrap="square" lIns="95400" tIns="52200" rIns="95400" bIns="522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3" name="Volný tvar 12"/>
            <p:cNvSpPr/>
            <p:nvPr/>
          </p:nvSpPr>
          <p:spPr>
            <a:xfrm>
              <a:off x="4021920" y="4011120"/>
              <a:ext cx="800859"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chemeClr val="accent1">
                      <a:lumMod val="60000"/>
                      <a:lumOff val="40000"/>
                    </a:schemeClr>
                  </a:solidFill>
                  <a:latin typeface="Times New Roman" pitchFamily="18"/>
                  <a:ea typeface="Lucida Sans Unicode" pitchFamily="2"/>
                  <a:cs typeface="Tahoma" pitchFamily="2"/>
                </a:rPr>
                <a:t>p</a:t>
              </a:r>
              <a:r>
                <a:rPr lang="cs-CZ" sz="2800" i="0" u="none" strike="noStrike" dirty="0">
                  <a:ln>
                    <a:noFill/>
                  </a:ln>
                  <a:solidFill>
                    <a:schemeClr val="accent1">
                      <a:lumMod val="60000"/>
                      <a:lumOff val="40000"/>
                    </a:schemeClr>
                  </a:solidFill>
                  <a:latin typeface="Times New Roman" pitchFamily="18"/>
                  <a:ea typeface="Lucida Sans Unicode" pitchFamily="2"/>
                  <a:cs typeface="Tahoma" pitchFamily="2"/>
                </a:rPr>
                <a:t>(</a:t>
              </a:r>
              <a:r>
                <a:rPr lang="cs-CZ" sz="2800" b="1" i="0" u="none" strike="noStrike" dirty="0">
                  <a:ln>
                    <a:noFill/>
                  </a:ln>
                  <a:solidFill>
                    <a:schemeClr val="accent1">
                      <a:lumMod val="60000"/>
                      <a:lumOff val="40000"/>
                    </a:schemeClr>
                  </a:solidFill>
                  <a:latin typeface="Times New Roman" pitchFamily="18"/>
                  <a:ea typeface="Lucida Sans Unicode" pitchFamily="2"/>
                  <a:cs typeface="Tahoma" pitchFamily="2"/>
                </a:rPr>
                <a:t>x</a:t>
              </a:r>
              <a:r>
                <a:rPr lang="cs-CZ" sz="2800" i="0" u="none" strike="noStrike" dirty="0">
                  <a:ln>
                    <a:noFill/>
                  </a:ln>
                  <a:solidFill>
                    <a:schemeClr val="accent1">
                      <a:lumMod val="60000"/>
                      <a:lumOff val="40000"/>
                    </a:schemeClr>
                  </a:solidFill>
                  <a:latin typeface="Times New Roman" pitchFamily="18"/>
                  <a:ea typeface="Lucida Sans Unicode" pitchFamily="2"/>
                  <a:cs typeface="Tahoma" pitchFamily="2"/>
                </a:rPr>
                <a:t>)</a:t>
              </a:r>
            </a:p>
          </p:txBody>
        </p:sp>
        <p:sp>
          <p:nvSpPr>
            <p:cNvPr id="14" name="Volný tvar 13"/>
            <p:cNvSpPr/>
            <p:nvPr/>
          </p:nvSpPr>
          <p:spPr>
            <a:xfrm>
              <a:off x="3139199"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2</a:t>
              </a:r>
            </a:p>
          </p:txBody>
        </p:sp>
        <p:sp>
          <p:nvSpPr>
            <p:cNvPr id="15" name="Přímá spojovací čára 14"/>
            <p:cNvSpPr/>
            <p:nvPr/>
          </p:nvSpPr>
          <p:spPr>
            <a:xfrm flipV="1">
              <a:off x="3367080" y="3038400"/>
              <a:ext cx="0" cy="198324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6" name="Volný tvar 15"/>
            <p:cNvSpPr/>
            <p:nvPr/>
          </p:nvSpPr>
          <p:spPr>
            <a:xfrm>
              <a:off x="172332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3</a:t>
              </a:r>
            </a:p>
          </p:txBody>
        </p:sp>
        <p:sp>
          <p:nvSpPr>
            <p:cNvPr id="17" name="Přímá spojovací čára 16"/>
            <p:cNvSpPr/>
            <p:nvPr/>
          </p:nvSpPr>
          <p:spPr>
            <a:xfrm flipV="1">
              <a:off x="1883880" y="2343240"/>
              <a:ext cx="0" cy="26802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8" name="Volný tvar 17"/>
            <p:cNvSpPr/>
            <p:nvPr/>
          </p:nvSpPr>
          <p:spPr>
            <a:xfrm>
              <a:off x="266724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4</a:t>
              </a:r>
            </a:p>
          </p:txBody>
        </p:sp>
        <p:sp>
          <p:nvSpPr>
            <p:cNvPr id="19" name="Přímá spojovací čára 18"/>
            <p:cNvSpPr/>
            <p:nvPr/>
          </p:nvSpPr>
          <p:spPr>
            <a:xfrm flipV="1">
              <a:off x="2827800" y="3193200"/>
              <a:ext cx="0" cy="1830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20" name="Volný tvar 19"/>
            <p:cNvSpPr/>
            <p:nvPr/>
          </p:nvSpPr>
          <p:spPr>
            <a:xfrm>
              <a:off x="118368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5</a:t>
              </a:r>
            </a:p>
          </p:txBody>
        </p:sp>
        <p:sp>
          <p:nvSpPr>
            <p:cNvPr id="21" name="Přímá spojovací čára 20"/>
            <p:cNvSpPr/>
            <p:nvPr/>
          </p:nvSpPr>
          <p:spPr>
            <a:xfrm flipV="1">
              <a:off x="1344240" y="2614320"/>
              <a:ext cx="0" cy="2408760"/>
            </a:xfrm>
            <a:prstGeom prst="line">
              <a:avLst/>
            </a:prstGeom>
            <a:noFill/>
            <a:ln w="28575">
              <a:solidFill>
                <a:schemeClr val="tx1"/>
              </a:solidFill>
              <a:prstDash val="sysDot"/>
              <a:miter/>
              <a:tailEnd type="arrow"/>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22" name="Volný tvar 21"/>
            <p:cNvSpPr/>
            <p:nvPr/>
          </p:nvSpPr>
          <p:spPr>
            <a:xfrm>
              <a:off x="377280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6</a:t>
              </a:r>
            </a:p>
          </p:txBody>
        </p:sp>
        <p:sp>
          <p:nvSpPr>
            <p:cNvPr id="23" name="Přímá spojovací čára 22"/>
            <p:cNvSpPr/>
            <p:nvPr/>
          </p:nvSpPr>
          <p:spPr>
            <a:xfrm flipV="1">
              <a:off x="3933360" y="3066840"/>
              <a:ext cx="0" cy="1956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aphicFrame>
        <p:nvGraphicFramePr>
          <p:cNvPr id="26" name="Objekt 25"/>
          <p:cNvGraphicFramePr>
            <a:graphicFrameLocks noChangeAspect="1"/>
          </p:cNvGraphicFramePr>
          <p:nvPr/>
        </p:nvGraphicFramePr>
        <p:xfrm>
          <a:off x="6012160" y="2996952"/>
          <a:ext cx="1617662" cy="557213"/>
        </p:xfrm>
        <a:graphic>
          <a:graphicData uri="http://schemas.openxmlformats.org/presentationml/2006/ole">
            <mc:AlternateContent xmlns:mc="http://schemas.openxmlformats.org/markup-compatibility/2006">
              <mc:Choice xmlns:v="urn:schemas-microsoft-com:vml" Requires="v">
                <p:oleObj spid="_x0000_s405584" name="Equation" r:id="rId3" imgW="812520" imgH="279360" progId="Equation.3">
                  <p:embed/>
                </p:oleObj>
              </mc:Choice>
              <mc:Fallback>
                <p:oleObj name="Equation" r:id="rId3" imgW="81252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996952"/>
                        <a:ext cx="1617662" cy="5572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099" name="Object 3"/>
          <p:cNvGraphicFramePr>
            <a:graphicFrameLocks noChangeAspect="1"/>
          </p:cNvGraphicFramePr>
          <p:nvPr/>
        </p:nvGraphicFramePr>
        <p:xfrm>
          <a:off x="5111750" y="4269780"/>
          <a:ext cx="3676650" cy="887412"/>
        </p:xfrm>
        <a:graphic>
          <a:graphicData uri="http://schemas.openxmlformats.org/presentationml/2006/ole">
            <mc:AlternateContent xmlns:mc="http://schemas.openxmlformats.org/markup-compatibility/2006">
              <mc:Choice xmlns:v="urn:schemas-microsoft-com:vml" Requires="v">
                <p:oleObj spid="_x0000_s405585" name="Equation" r:id="rId5" imgW="1841400" imgH="444240" progId="Equation.3">
                  <p:embed/>
                </p:oleObj>
              </mc:Choice>
              <mc:Fallback>
                <p:oleObj name="Equation" r:id="rId5" imgW="18414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4269780"/>
                        <a:ext cx="3676650" cy="8874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8" name="TextovéPole 27"/>
          <p:cNvSpPr txBox="1"/>
          <p:nvPr/>
        </p:nvSpPr>
        <p:spPr>
          <a:xfrm>
            <a:off x="5073095" y="2389619"/>
            <a:ext cx="1364476" cy="461665"/>
          </a:xfrm>
          <a:prstGeom prst="rect">
            <a:avLst/>
          </a:prstGeom>
          <a:noFill/>
        </p:spPr>
        <p:txBody>
          <a:bodyPr wrap="none" rtlCol="0">
            <a:spAutoFit/>
          </a:bodyPr>
          <a:lstStyle/>
          <a:p>
            <a:r>
              <a:rPr lang="cs-CZ" sz="2400" dirty="0" smtClean="0">
                <a:latin typeface="+mj-lt"/>
              </a:rPr>
              <a:t>Integrál</a:t>
            </a:r>
            <a:r>
              <a:rPr lang="en-US" sz="2400" dirty="0" smtClean="0">
                <a:latin typeface="+mj-lt"/>
              </a:rPr>
              <a:t>:</a:t>
            </a:r>
            <a:endParaRPr lang="en-US" sz="2400" dirty="0">
              <a:latin typeface="+mj-lt"/>
            </a:endParaRPr>
          </a:p>
        </p:txBody>
      </p:sp>
      <p:sp>
        <p:nvSpPr>
          <p:cNvPr id="29" name="TextovéPole 28"/>
          <p:cNvSpPr txBox="1"/>
          <p:nvPr/>
        </p:nvSpPr>
        <p:spPr>
          <a:xfrm>
            <a:off x="5073095" y="3687415"/>
            <a:ext cx="3121367" cy="461665"/>
          </a:xfrm>
          <a:prstGeom prst="rect">
            <a:avLst/>
          </a:prstGeom>
          <a:noFill/>
        </p:spPr>
        <p:txBody>
          <a:bodyPr wrap="none" rtlCol="0">
            <a:spAutoFit/>
          </a:bodyPr>
          <a:lstStyle/>
          <a:p>
            <a:r>
              <a:rPr lang="en-US" sz="2400" dirty="0" smtClean="0">
                <a:latin typeface="+mj-lt"/>
              </a:rPr>
              <a:t>Monte Carlo </a:t>
            </a:r>
            <a:r>
              <a:rPr lang="cs-CZ" sz="2400" dirty="0" smtClean="0">
                <a:latin typeface="+mj-lt"/>
              </a:rPr>
              <a:t>odhad </a:t>
            </a:r>
            <a:r>
              <a:rPr lang="cs-CZ" sz="2400" i="1" dirty="0" smtClean="0">
                <a:latin typeface="+mj-lt"/>
              </a:rPr>
              <a:t>I</a:t>
            </a:r>
            <a:r>
              <a:rPr lang="cs-CZ" sz="2400" dirty="0" smtClean="0">
                <a:latin typeface="+mj-lt"/>
              </a:rPr>
              <a:t>:</a:t>
            </a:r>
            <a:endParaRPr lang="en-US" sz="2400" dirty="0">
              <a:latin typeface="+mj-lt"/>
            </a:endParaRPr>
          </a:p>
        </p:txBody>
      </p:sp>
      <p:sp>
        <p:nvSpPr>
          <p:cNvPr id="30" name="TextovéPole 29"/>
          <p:cNvSpPr txBox="1"/>
          <p:nvPr/>
        </p:nvSpPr>
        <p:spPr>
          <a:xfrm>
            <a:off x="5076056" y="5445224"/>
            <a:ext cx="3464410" cy="461665"/>
          </a:xfrm>
          <a:prstGeom prst="rect">
            <a:avLst/>
          </a:prstGeom>
          <a:noFill/>
        </p:spPr>
        <p:txBody>
          <a:bodyPr wrap="none" rtlCol="0">
            <a:spAutoFit/>
          </a:bodyPr>
          <a:lstStyle/>
          <a:p>
            <a:r>
              <a:rPr lang="cs-CZ" sz="2400" dirty="0" smtClean="0">
                <a:latin typeface="+mj-lt"/>
              </a:rPr>
              <a:t>„V průměru“ to funguje:</a:t>
            </a:r>
            <a:endParaRPr lang="en-US" sz="2400" dirty="0">
              <a:latin typeface="+mj-lt"/>
            </a:endParaRPr>
          </a:p>
        </p:txBody>
      </p:sp>
      <p:graphicFrame>
        <p:nvGraphicFramePr>
          <p:cNvPr id="249860" name="Object 4"/>
          <p:cNvGraphicFramePr>
            <a:graphicFrameLocks noChangeAspect="1"/>
          </p:cNvGraphicFramePr>
          <p:nvPr/>
        </p:nvGraphicFramePr>
        <p:xfrm>
          <a:off x="6175375" y="6065838"/>
          <a:ext cx="1289050" cy="506412"/>
        </p:xfrm>
        <a:graphic>
          <a:graphicData uri="http://schemas.openxmlformats.org/presentationml/2006/ole">
            <mc:AlternateContent xmlns:mc="http://schemas.openxmlformats.org/markup-compatibility/2006">
              <mc:Choice xmlns:v="urn:schemas-microsoft-com:vml" Requires="v">
                <p:oleObj spid="_x0000_s405586" name="Equation" r:id="rId7" imgW="647640" imgH="253800" progId="Equation.3">
                  <p:embed/>
                </p:oleObj>
              </mc:Choice>
              <mc:Fallback>
                <p:oleObj name="Equation" r:id="rId7" imgW="6476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375" y="6065838"/>
                        <a:ext cx="1289050" cy="5064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4" name="Footer Placeholder 2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25" name="Slide Number Placeholder 24"/>
          <p:cNvSpPr>
            <a:spLocks noGrp="1"/>
          </p:cNvSpPr>
          <p:nvPr>
            <p:ph type="sldNum" sz="quarter" idx="12"/>
          </p:nvPr>
        </p:nvSpPr>
        <p:spPr/>
        <p:txBody>
          <a:bodyPr/>
          <a:lstStyle/>
          <a:p>
            <a:pPr>
              <a:defRPr/>
            </a:pPr>
            <a:fld id="{81494967-73EE-4A75-A827-47B02327E019}" type="slidenum">
              <a:rPr lang="en-US" altLang="en-US" smtClean="0"/>
              <a:pPr>
                <a:defRPr/>
              </a:pPr>
              <a:t>2</a:t>
            </a:fld>
            <a:endParaRPr lang="en-US" altLang="en-US"/>
          </a:p>
        </p:txBody>
      </p:sp>
    </p:spTree>
    <p:extLst>
      <p:ext uri="{BB962C8B-B14F-4D97-AF65-F5344CB8AC3E}">
        <p14:creationId xmlns:p14="http://schemas.microsoft.com/office/powerpoint/2010/main" val="15942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cs-CZ" dirty="0">
                <a:latin typeface="Courier New" pitchFamily="49" charset="0"/>
              </a:rPr>
              <a:t>s</a:t>
            </a:r>
            <a:r>
              <a:rPr lang="en-US" sz="3200" b="1" dirty="0" err="1" smtClean="0">
                <a:latin typeface="Courier New" pitchFamily="49" charset="0"/>
              </a:rPr>
              <a:t>ampleSpecular</a:t>
            </a:r>
            <a:r>
              <a:rPr lang="en-US" sz="3200" b="1" dirty="0">
                <a:latin typeface="Courier New" pitchFamily="49" charset="0"/>
              </a:rPr>
              <a:t>()</a:t>
            </a:r>
          </a:p>
        </p:txBody>
      </p:sp>
      <p:sp>
        <p:nvSpPr>
          <p:cNvPr id="319491" name="Rectangle 3"/>
          <p:cNvSpPr>
            <a:spLocks noGrp="1" noChangeArrowheads="1"/>
          </p:cNvSpPr>
          <p:nvPr>
            <p:ph type="body" idx="1"/>
          </p:nvPr>
        </p:nvSpPr>
        <p:spPr>
          <a:xfrm>
            <a:off x="457200" y="1628800"/>
            <a:ext cx="8686800" cy="5040560"/>
          </a:xfrm>
        </p:spPr>
        <p:txBody>
          <a:bodyPr/>
          <a:lstStyle/>
          <a:p>
            <a:pPr>
              <a:buFont typeface="Wingdings" pitchFamily="2" charset="2"/>
              <a:buNone/>
            </a:pPr>
            <a:r>
              <a:rPr lang="en-US" sz="1500" dirty="0">
                <a:solidFill>
                  <a:srgbClr val="6699FF"/>
                </a:solidFill>
                <a:latin typeface="Courier New" pitchFamily="49" charset="0"/>
              </a:rPr>
              <a:t>// build </a:t>
            </a:r>
            <a:r>
              <a:rPr lang="en-US" sz="1500" dirty="0" smtClean="0">
                <a:solidFill>
                  <a:srgbClr val="6699FF"/>
                </a:solidFill>
                <a:latin typeface="Courier New" pitchFamily="49" charset="0"/>
              </a:rPr>
              <a:t>a local </a:t>
            </a:r>
            <a:r>
              <a:rPr lang="en-US" sz="1500" dirty="0">
                <a:solidFill>
                  <a:srgbClr val="6699FF"/>
                </a:solidFill>
                <a:latin typeface="Courier New" pitchFamily="49" charset="0"/>
              </a:rPr>
              <a:t>coordinate frame</a:t>
            </a:r>
            <a:r>
              <a:rPr lang="cs-CZ" sz="1500" dirty="0">
                <a:solidFill>
                  <a:srgbClr val="6699FF"/>
                </a:solidFill>
                <a:latin typeface="Courier New" pitchFamily="49" charset="0"/>
              </a:rPr>
              <a:t> </a:t>
            </a:r>
            <a:r>
              <a:rPr lang="cs-CZ" sz="1500" dirty="0" err="1">
                <a:solidFill>
                  <a:srgbClr val="6699FF"/>
                </a:solidFill>
                <a:latin typeface="Courier New" pitchFamily="49" charset="0"/>
              </a:rPr>
              <a:t>with</a:t>
            </a:r>
            <a:r>
              <a:rPr lang="cs-CZ" sz="1500" dirty="0">
                <a:solidFill>
                  <a:srgbClr val="6699FF"/>
                </a:solidFill>
                <a:latin typeface="Courier New" pitchFamily="49" charset="0"/>
              </a:rPr>
              <a:t> R = z-axis</a:t>
            </a:r>
            <a:r>
              <a:rPr lang="en-US" sz="1500" dirty="0">
                <a:latin typeface="Courier New" pitchFamily="49" charset="0"/>
              </a:rPr>
              <a:t> </a:t>
            </a:r>
            <a:endParaRPr lang="cs-CZ"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 </a:t>
            </a:r>
            <a:r>
              <a:rPr lang="en-US" sz="1500" dirty="0">
                <a:latin typeface="Courier New" pitchFamily="49" charset="0"/>
              </a:rPr>
              <a:t>R = </a:t>
            </a:r>
            <a:r>
              <a:rPr lang="cs-CZ" sz="1500" dirty="0">
                <a:latin typeface="Courier New" pitchFamily="49" charset="0"/>
              </a:rPr>
              <a:t>2</a:t>
            </a:r>
            <a:r>
              <a:rPr lang="en-US" sz="1500" dirty="0">
                <a:latin typeface="Courier New" pitchFamily="49" charset="0"/>
              </a:rPr>
              <a:t>*</a:t>
            </a:r>
            <a:r>
              <a:rPr lang="cs-CZ" sz="1500" dirty="0" err="1">
                <a:latin typeface="Courier New" pitchFamily="49" charset="0"/>
              </a:rPr>
              <a:t>dot</a:t>
            </a:r>
            <a:r>
              <a:rPr lang="en-US" sz="1500" dirty="0" smtClean="0">
                <a:latin typeface="Courier New" pitchFamily="49" charset="0"/>
              </a:rPr>
              <a:t>(</a:t>
            </a:r>
            <a:r>
              <a:rPr lang="en-US" sz="1500" dirty="0" err="1" smtClean="0">
                <a:latin typeface="Courier New" pitchFamily="49" charset="0"/>
              </a:rPr>
              <a:t>N,incDir</a:t>
            </a:r>
            <a:r>
              <a:rPr lang="en-US" sz="1500" dirty="0" smtClean="0">
                <a:latin typeface="Courier New" pitchFamily="49" charset="0"/>
              </a:rPr>
              <a:t>)*</a:t>
            </a:r>
            <a:r>
              <a:rPr lang="en-US" sz="1500" dirty="0">
                <a:latin typeface="Courier New" pitchFamily="49" charset="0"/>
              </a:rPr>
              <a:t>N – </a:t>
            </a:r>
            <a:r>
              <a:rPr lang="en-US" sz="1500" dirty="0" err="1" smtClean="0">
                <a:latin typeface="Courier New" pitchFamily="49" charset="0"/>
              </a:rPr>
              <a:t>incDir</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ideal reflected </a:t>
            </a:r>
            <a:r>
              <a:rPr lang="en-US" sz="1500" dirty="0" smtClean="0">
                <a:solidFill>
                  <a:srgbClr val="6699FF"/>
                </a:solidFill>
                <a:latin typeface="Courier New" pitchFamily="49" charset="0"/>
              </a:rPr>
              <a:t>direction</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U = </a:t>
            </a:r>
            <a:r>
              <a:rPr lang="en-US" sz="1500" dirty="0" err="1">
                <a:latin typeface="Courier New" pitchFamily="49" charset="0"/>
              </a:rPr>
              <a:t>a</a:t>
            </a:r>
            <a:r>
              <a:rPr lang="en-US" sz="1500" dirty="0" err="1" smtClean="0">
                <a:latin typeface="Courier New" pitchFamily="49" charset="0"/>
              </a:rPr>
              <a:t>rbitraryNormal</a:t>
            </a:r>
            <a:r>
              <a:rPr lang="en-US" sz="1500" dirty="0" smtClean="0">
                <a:latin typeface="Courier New" pitchFamily="49" charset="0"/>
              </a:rPr>
              <a:t>(R</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U is perpendicular to R</a:t>
            </a: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V = </a:t>
            </a:r>
            <a:r>
              <a:rPr lang="en-US" sz="1500" dirty="0" err="1">
                <a:latin typeface="Courier New" pitchFamily="49" charset="0"/>
              </a:rPr>
              <a:t>c</a:t>
            </a:r>
            <a:r>
              <a:rPr lang="en-US" sz="1500" dirty="0" err="1" smtClean="0">
                <a:latin typeface="Courier New" pitchFamily="49" charset="0"/>
              </a:rPr>
              <a:t>rossProd</a:t>
            </a:r>
            <a:r>
              <a:rPr lang="en-US" sz="1500" dirty="0" smtClean="0">
                <a:latin typeface="Courier New" pitchFamily="49" charset="0"/>
              </a:rPr>
              <a:t>(R, U</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orthonormal </a:t>
            </a:r>
            <a:r>
              <a:rPr lang="en-US" sz="1500" dirty="0" smtClean="0">
                <a:solidFill>
                  <a:srgbClr val="6699FF"/>
                </a:solidFill>
                <a:latin typeface="Courier New" pitchFamily="49" charset="0"/>
              </a:rPr>
              <a:t>basis </a:t>
            </a:r>
            <a:r>
              <a:rPr lang="en-US" sz="1500" dirty="0">
                <a:solidFill>
                  <a:srgbClr val="6699FF"/>
                </a:solidFill>
                <a:latin typeface="Courier New" pitchFamily="49" charset="0"/>
              </a:rPr>
              <a:t>with R and U</a:t>
            </a: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generate </a:t>
            </a:r>
            <a:r>
              <a:rPr lang="en-US" sz="1500" dirty="0" smtClean="0">
                <a:solidFill>
                  <a:srgbClr val="6699FF"/>
                </a:solidFill>
                <a:latin typeface="Courier New" pitchFamily="49" charset="0"/>
              </a:rPr>
              <a:t>direction in local coordinate frame</a:t>
            </a:r>
            <a:endParaRPr lang="en-US"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locDir</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rndHemiCosN</a:t>
            </a:r>
            <a:r>
              <a:rPr lang="en-US" sz="1500" dirty="0" smtClean="0">
                <a:latin typeface="Courier New" pitchFamily="49" charset="0"/>
              </a:rPr>
              <a:t>(n</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formulas form </a:t>
            </a:r>
            <a:r>
              <a:rPr lang="en-US" sz="1500" dirty="0" smtClean="0">
                <a:solidFill>
                  <a:srgbClr val="6699FF"/>
                </a:solidFill>
                <a:latin typeface="Courier New" pitchFamily="49" charset="0"/>
              </a:rPr>
              <a:t>prev. slide, n=</a:t>
            </a:r>
            <a:r>
              <a:rPr lang="en-US" sz="1500" dirty="0" err="1" smtClean="0">
                <a:solidFill>
                  <a:srgbClr val="6699FF"/>
                </a:solidFill>
                <a:latin typeface="Courier New" pitchFamily="49" charset="0"/>
              </a:rPr>
              <a:t>phong</a:t>
            </a:r>
            <a:r>
              <a:rPr lang="en-US" sz="1500" dirty="0" smtClean="0">
                <a:solidFill>
                  <a:srgbClr val="6699FF"/>
                </a:solidFill>
                <a:latin typeface="Courier New" pitchFamily="49" charset="0"/>
              </a:rPr>
              <a:t> exp.</a:t>
            </a:r>
            <a:endParaRPr lang="en-US" sz="1500" dirty="0">
              <a:solidFill>
                <a:srgbClr val="6699FF"/>
              </a:solidFill>
              <a:latin typeface="Courier New" pitchFamily="49" charset="0"/>
            </a:endParaRPr>
          </a:p>
          <a:p>
            <a:pPr>
              <a:buNone/>
            </a:pPr>
            <a:endParaRPr lang="en-US" sz="1500" dirty="0" smtClean="0">
              <a:solidFill>
                <a:srgbClr val="6699FF"/>
              </a:solidFill>
              <a:latin typeface="Courier New" pitchFamily="49" charset="0"/>
            </a:endParaRPr>
          </a:p>
          <a:p>
            <a:pPr>
              <a:buNone/>
            </a:pPr>
            <a:r>
              <a:rPr lang="en-US" sz="1500" dirty="0" smtClean="0">
                <a:solidFill>
                  <a:srgbClr val="6699FF"/>
                </a:solidFill>
                <a:latin typeface="Courier New" pitchFamily="49" charset="0"/>
              </a:rPr>
              <a:t>// transform </a:t>
            </a:r>
            <a:r>
              <a:rPr lang="en-US" sz="1500" dirty="0" err="1" smtClean="0">
                <a:solidFill>
                  <a:srgbClr val="6699FF"/>
                </a:solidFill>
                <a:latin typeface="Courier New" pitchFamily="49" charset="0"/>
              </a:rPr>
              <a:t>locDir</a:t>
            </a:r>
            <a:r>
              <a:rPr lang="en-US" sz="1500" dirty="0" smtClean="0">
                <a:solidFill>
                  <a:srgbClr val="6699FF"/>
                </a:solidFill>
                <a:latin typeface="Courier New" pitchFamily="49" charset="0"/>
              </a:rPr>
              <a:t> to global coordinate frame</a:t>
            </a:r>
          </a:p>
          <a:p>
            <a:pPr>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a:latin typeface="Courier New" pitchFamily="49" charset="0"/>
              </a:rPr>
              <a:t>d</a:t>
            </a:r>
            <a:r>
              <a:rPr lang="en-US" sz="1500" dirty="0" err="1" smtClean="0">
                <a:latin typeface="Courier New" pitchFamily="49" charset="0"/>
              </a:rPr>
              <a:t>ir</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locDir.x</a:t>
            </a:r>
            <a:r>
              <a:rPr lang="en-US" sz="1500" dirty="0" smtClean="0">
                <a:latin typeface="Courier New" pitchFamily="49" charset="0"/>
              </a:rPr>
              <a:t> </a:t>
            </a:r>
            <a:r>
              <a:rPr lang="en-US" sz="1500" dirty="0">
                <a:latin typeface="Courier New" pitchFamily="49" charset="0"/>
              </a:rPr>
              <a:t>* U + </a:t>
            </a:r>
            <a:r>
              <a:rPr lang="en-US" sz="1500" dirty="0" err="1" smtClean="0">
                <a:latin typeface="Courier New" pitchFamily="49" charset="0"/>
              </a:rPr>
              <a:t>locDir.y</a:t>
            </a:r>
            <a:r>
              <a:rPr lang="en-US" sz="1500" dirty="0" smtClean="0">
                <a:latin typeface="Courier New" pitchFamily="49" charset="0"/>
              </a:rPr>
              <a:t> </a:t>
            </a:r>
            <a:r>
              <a:rPr lang="en-US" sz="1500" dirty="0">
                <a:latin typeface="Courier New" pitchFamily="49" charset="0"/>
              </a:rPr>
              <a:t>* V + </a:t>
            </a:r>
            <a:r>
              <a:rPr lang="en-US" sz="1500" dirty="0" err="1" smtClean="0">
                <a:latin typeface="Courier New" pitchFamily="49" charset="0"/>
              </a:rPr>
              <a:t>locDir.z</a:t>
            </a:r>
            <a:r>
              <a:rPr lang="en-US" sz="1500" dirty="0" smtClean="0">
                <a:latin typeface="Courier New" pitchFamily="49" charset="0"/>
              </a:rPr>
              <a:t> </a:t>
            </a:r>
            <a:r>
              <a:rPr lang="en-US" sz="1500" dirty="0">
                <a:latin typeface="Courier New" pitchFamily="49" charset="0"/>
              </a:rPr>
              <a:t>* </a:t>
            </a:r>
            <a:r>
              <a:rPr lang="en-US" sz="1500" dirty="0" smtClean="0">
                <a:latin typeface="Courier New" pitchFamily="49" charset="0"/>
              </a:rPr>
              <a:t>R;</a:t>
            </a:r>
            <a:endParaRPr lang="en-US" sz="1500" dirty="0">
              <a:latin typeface="Courier New" pitchFamily="49" charset="0"/>
            </a:endParaRPr>
          </a:p>
          <a:p>
            <a:pPr>
              <a:buFont typeface="Wingdings" pitchFamily="2" charset="2"/>
              <a:buNone/>
            </a:pPr>
            <a:endParaRPr lang="en-US" sz="1500" dirty="0">
              <a:latin typeface="Courier New" pitchFamily="49" charset="0"/>
            </a:endParaRPr>
          </a:p>
          <a:p>
            <a:pPr>
              <a:buNone/>
            </a:pPr>
            <a:r>
              <a:rPr lang="en-US" sz="1500" b="1" dirty="0" smtClean="0">
                <a:solidFill>
                  <a:srgbClr val="0000FF"/>
                </a:solidFill>
                <a:latin typeface="Courier New" pitchFamily="49" charset="0"/>
              </a:rPr>
              <a:t>return </a:t>
            </a:r>
            <a:r>
              <a:rPr lang="en-US" sz="1500" dirty="0" err="1" smtClean="0">
                <a:latin typeface="Courier New" pitchFamily="49" charset="0"/>
              </a:rPr>
              <a:t>dir</a:t>
            </a:r>
            <a:r>
              <a:rPr lang="en-US" sz="1500" dirty="0" smtClean="0">
                <a:latin typeface="Courier New" pitchFamily="49" charset="0"/>
              </a:rPr>
              <a:t>;</a:t>
            </a: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20</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39020280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latin typeface="Courier New" pitchFamily="49" charset="0"/>
              </a:rPr>
              <a:t>evalPdf</a:t>
            </a:r>
            <a:r>
              <a:rPr lang="en-US" dirty="0" smtClean="0">
                <a:latin typeface="Courier New" pitchFamily="49" charset="0"/>
              </a:rPr>
              <a:t>(</a:t>
            </a:r>
            <a:r>
              <a:rPr lang="en-US" dirty="0" err="1" smtClean="0">
                <a:latin typeface="Courier New" pitchFamily="49" charset="0"/>
              </a:rPr>
              <a:t>incDir</a:t>
            </a:r>
            <a:r>
              <a:rPr lang="en-US" dirty="0" smtClean="0">
                <a:latin typeface="Courier New" pitchFamily="49" charset="0"/>
              </a:rPr>
              <a:t>, </a:t>
            </a:r>
            <a:r>
              <a:rPr lang="en-US" dirty="0" err="1" smtClean="0">
                <a:latin typeface="Courier New" pitchFamily="49" charset="0"/>
              </a:rPr>
              <a:t>genDir</a:t>
            </a:r>
            <a:r>
              <a:rPr lang="en-US" dirty="0" smtClean="0">
                <a:latin typeface="Courier New" pitchFamily="49" charset="0"/>
              </a:rPr>
              <a:t>, </a:t>
            </a:r>
            <a:r>
              <a:rPr lang="en-US" dirty="0" err="1" smtClean="0">
                <a:latin typeface="Courier New" pitchFamily="49" charset="0"/>
              </a:rPr>
              <a:t>pd</a:t>
            </a:r>
            <a:r>
              <a:rPr lang="en-US" dirty="0" smtClean="0">
                <a:latin typeface="Courier New" pitchFamily="49" charset="0"/>
              </a:rPr>
              <a:t>, </a:t>
            </a:r>
            <a:r>
              <a:rPr lang="en-US" dirty="0" err="1" smtClean="0">
                <a:latin typeface="Courier New" pitchFamily="49" charset="0"/>
              </a:rPr>
              <a:t>ps</a:t>
            </a:r>
            <a:r>
              <a:rPr lang="en-US" dirty="0" smtClean="0">
                <a:latin typeface="Courier New" pitchFamily="49" charset="0"/>
              </a:rPr>
              <a:t>)</a:t>
            </a:r>
            <a:endParaRPr lang="en-US" dirty="0"/>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21</a:t>
            </a:fld>
            <a:endParaRPr lang="en-US" altLang="en-US"/>
          </a:p>
        </p:txBody>
      </p:sp>
      <p:sp>
        <p:nvSpPr>
          <p:cNvPr id="7" name="Obdélník 6"/>
          <p:cNvSpPr/>
          <p:nvPr/>
        </p:nvSpPr>
        <p:spPr>
          <a:xfrm>
            <a:off x="395536" y="1582341"/>
            <a:ext cx="8280920" cy="1754326"/>
          </a:xfrm>
          <a:prstGeom prst="rect">
            <a:avLst/>
          </a:prstGeom>
        </p:spPr>
        <p:txBody>
          <a:bodyPr wrap="square">
            <a:spAutoFit/>
          </a:bodyPr>
          <a:lstStyle/>
          <a:p>
            <a:pPr>
              <a:buFont typeface="Wingdings" pitchFamily="2" charset="2"/>
              <a:buNone/>
            </a:pPr>
            <a:endParaRPr lang="en-US" dirty="0" smtClean="0">
              <a:solidFill>
                <a:srgbClr val="6699FF"/>
              </a:solidFill>
              <a:latin typeface="Courier New" pitchFamily="49" charset="0"/>
            </a:endParaRPr>
          </a:p>
          <a:p>
            <a:pPr>
              <a:buNone/>
            </a:pPr>
            <a:r>
              <a:rPr lang="en-US" b="1" dirty="0" smtClean="0">
                <a:solidFill>
                  <a:srgbClr val="0000FF"/>
                </a:solidFill>
                <a:latin typeface="Courier New" pitchFamily="49" charset="0"/>
              </a:rPr>
              <a:t>return</a:t>
            </a:r>
            <a:r>
              <a:rPr lang="en-US" dirty="0" smtClean="0">
                <a:latin typeface="Courier New" pitchFamily="49" charset="0"/>
              </a:rPr>
              <a:t> </a:t>
            </a:r>
          </a:p>
          <a:p>
            <a:pPr>
              <a:buNone/>
            </a:pPr>
            <a:r>
              <a:rPr lang="en-US" dirty="0">
                <a:latin typeface="Courier New" pitchFamily="49" charset="0"/>
              </a:rPr>
              <a:t>	</a:t>
            </a:r>
            <a:r>
              <a:rPr lang="en-US" dirty="0" err="1" smtClean="0">
                <a:latin typeface="Courier New" pitchFamily="49" charset="0"/>
              </a:rPr>
              <a:t>pd</a:t>
            </a:r>
            <a:r>
              <a:rPr lang="en-US" dirty="0" smtClean="0">
                <a:latin typeface="Courier New" pitchFamily="49" charset="0"/>
              </a:rPr>
              <a:t> * </a:t>
            </a:r>
            <a:r>
              <a:rPr lang="en-US" b="1" dirty="0" err="1" smtClean="0">
                <a:latin typeface="Courier New" pitchFamily="49" charset="0"/>
              </a:rPr>
              <a:t>getDiffusePdf</a:t>
            </a:r>
            <a:r>
              <a:rPr lang="en-US" dirty="0" smtClean="0">
                <a:latin typeface="Courier New" pitchFamily="49" charset="0"/>
              </a:rPr>
              <a:t>(</a:t>
            </a:r>
            <a:r>
              <a:rPr lang="en-US" dirty="0" err="1" smtClean="0">
                <a:latin typeface="Courier New" pitchFamily="49" charset="0"/>
              </a:rPr>
              <a:t>genDir</a:t>
            </a:r>
            <a:r>
              <a:rPr lang="en-US" dirty="0" smtClean="0">
                <a:latin typeface="Courier New" pitchFamily="49" charset="0"/>
              </a:rPr>
              <a:t>) + </a:t>
            </a:r>
          </a:p>
          <a:p>
            <a:pPr>
              <a:buNone/>
            </a:pPr>
            <a:r>
              <a:rPr lang="en-US" dirty="0">
                <a:latin typeface="Courier New" pitchFamily="49" charset="0"/>
              </a:rPr>
              <a:t>	</a:t>
            </a:r>
            <a:r>
              <a:rPr lang="en-US" dirty="0" err="1" smtClean="0">
                <a:latin typeface="Courier New" pitchFamily="49" charset="0"/>
              </a:rPr>
              <a:t>ps</a:t>
            </a:r>
            <a:r>
              <a:rPr lang="en-US" dirty="0" smtClean="0">
                <a:latin typeface="Courier New" pitchFamily="49" charset="0"/>
              </a:rPr>
              <a:t> * </a:t>
            </a:r>
            <a:r>
              <a:rPr lang="en-US" b="1" dirty="0" err="1" smtClean="0">
                <a:latin typeface="Courier New" pitchFamily="49" charset="0"/>
              </a:rPr>
              <a:t>getSpecularPdf</a:t>
            </a:r>
            <a:r>
              <a:rPr lang="en-US" dirty="0" smtClean="0">
                <a:latin typeface="Courier New" pitchFamily="49" charset="0"/>
              </a:rPr>
              <a:t>(</a:t>
            </a:r>
            <a:r>
              <a:rPr lang="en-US" dirty="0" err="1" smtClean="0">
                <a:latin typeface="Courier New" pitchFamily="49" charset="0"/>
              </a:rPr>
              <a:t>incdir</a:t>
            </a:r>
            <a:r>
              <a:rPr lang="en-US" dirty="0" smtClean="0">
                <a:latin typeface="Courier New" pitchFamily="49" charset="0"/>
              </a:rPr>
              <a:t>, </a:t>
            </a:r>
            <a:r>
              <a:rPr lang="en-US" dirty="0" err="1" smtClean="0">
                <a:latin typeface="Courier New" pitchFamily="49" charset="0"/>
              </a:rPr>
              <a:t>genDir</a:t>
            </a:r>
            <a:r>
              <a:rPr lang="en-US" dirty="0" smtClean="0">
                <a:latin typeface="Courier New" pitchFamily="49" charset="0"/>
              </a:rPr>
              <a:t>);</a:t>
            </a:r>
          </a:p>
          <a:p>
            <a:pPr>
              <a:buFont typeface="Wingdings" pitchFamily="2" charset="2"/>
              <a:buNone/>
            </a:pPr>
            <a:endParaRPr lang="en-US" dirty="0" smtClean="0">
              <a:latin typeface="Courier New" pitchFamily="49" charset="0"/>
            </a:endParaRPr>
          </a:p>
          <a:p>
            <a:pPr>
              <a:buFont typeface="Wingdings" pitchFamily="2" charset="2"/>
              <a:buNone/>
            </a:pPr>
            <a:endParaRPr lang="en-US" dirty="0">
              <a:solidFill>
                <a:srgbClr val="6699FF"/>
              </a:solidFill>
              <a:latin typeface="Courier New" pitchFamily="49" charset="0"/>
            </a:endParaRPr>
          </a:p>
        </p:txBody>
      </p:sp>
      <p:cxnSp>
        <p:nvCxnSpPr>
          <p:cNvPr id="9" name="Přímá spojnice se šipkou 8"/>
          <p:cNvCxnSpPr/>
          <p:nvPr/>
        </p:nvCxnSpPr>
        <p:spPr>
          <a:xfrm flipV="1">
            <a:off x="3059832" y="2924944"/>
            <a:ext cx="0"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1641517" y="4838096"/>
            <a:ext cx="2858475" cy="369332"/>
          </a:xfrm>
          <a:prstGeom prst="rect">
            <a:avLst/>
          </a:prstGeom>
          <a:noFill/>
        </p:spPr>
        <p:txBody>
          <a:bodyPr wrap="none" rtlCol="0">
            <a:spAutoFit/>
          </a:bodyPr>
          <a:lstStyle/>
          <a:p>
            <a:r>
              <a:rPr lang="en-US" dirty="0" smtClean="0">
                <a:latin typeface="+mj-lt"/>
              </a:rPr>
              <a:t>formulas from prev. slides</a:t>
            </a:r>
            <a:endParaRPr lang="en-US" dirty="0">
              <a:latin typeface="+mj-lt"/>
            </a:endParaRPr>
          </a:p>
        </p:txBody>
      </p:sp>
    </p:spTree>
    <p:extLst>
      <p:ext uri="{BB962C8B-B14F-4D97-AF65-F5344CB8AC3E}">
        <p14:creationId xmlns:p14="http://schemas.microsoft.com/office/powerpoint/2010/main" val="53316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Image-based lighting</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6596614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Introduced by Paul </a:t>
            </a:r>
            <a:r>
              <a:rPr lang="en-US" dirty="0" err="1" smtClean="0"/>
              <a:t>Debevec</a:t>
            </a:r>
            <a:r>
              <a:rPr lang="en-US" dirty="0" smtClean="0"/>
              <a:t>  (</a:t>
            </a:r>
            <a:r>
              <a:rPr lang="en-US" dirty="0" err="1" smtClean="0"/>
              <a:t>Siggraph</a:t>
            </a:r>
            <a:r>
              <a:rPr lang="en-US" dirty="0" smtClean="0"/>
              <a:t> 98)</a:t>
            </a:r>
          </a:p>
          <a:p>
            <a:endParaRPr lang="en-US" dirty="0" smtClean="0"/>
          </a:p>
          <a:p>
            <a:r>
              <a:rPr lang="en-US" dirty="0" smtClean="0"/>
              <a:t>Routinely used for special effects in films &amp; games</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23</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sp>
        <p:nvSpPr>
          <p:cNvPr id="5" name="Footer Placeholder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3749654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24</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3583404" y="1828800"/>
            <a:ext cx="5179595" cy="48006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1085850" y="2228850"/>
            <a:ext cx="1428750" cy="1428750"/>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a:stretch>
            <a:fillRect/>
          </a:stretch>
        </p:blipFill>
        <p:spPr bwMode="auto">
          <a:xfrm>
            <a:off x="1543050" y="3733800"/>
            <a:ext cx="1428750" cy="1428750"/>
          </a:xfrm>
          <a:prstGeom prst="rect">
            <a:avLst/>
          </a:prstGeom>
          <a:noFill/>
          <a:ln w="9525">
            <a:noFill/>
            <a:miter lim="800000"/>
            <a:headEnd/>
            <a:tailEnd/>
          </a:ln>
        </p:spPr>
      </p:pic>
      <p:pic>
        <p:nvPicPr>
          <p:cNvPr id="52230" name="Picture 6"/>
          <p:cNvPicPr>
            <a:picLocks noChangeAspect="1" noChangeArrowheads="1"/>
          </p:cNvPicPr>
          <p:nvPr/>
        </p:nvPicPr>
        <p:blipFill>
          <a:blip r:embed="rId5" cstate="print"/>
          <a:srcRect/>
          <a:stretch>
            <a:fillRect/>
          </a:stretch>
        </p:blipFill>
        <p:spPr bwMode="auto">
          <a:xfrm>
            <a:off x="1924050" y="5257800"/>
            <a:ext cx="1428750" cy="1428750"/>
          </a:xfrm>
          <a:prstGeom prst="rect">
            <a:avLst/>
          </a:prstGeom>
          <a:noFill/>
          <a:ln w="9525">
            <a:noFill/>
            <a:miter lim="800000"/>
            <a:headEnd/>
            <a:tailEnd/>
          </a:ln>
        </p:spPr>
      </p:pic>
      <p:sp>
        <p:nvSpPr>
          <p:cNvPr id="10" name="TextBox 9"/>
          <p:cNvSpPr txBox="1"/>
          <p:nvPr/>
        </p:nvSpPr>
        <p:spPr>
          <a:xfrm>
            <a:off x="-70794" y="2554069"/>
            <a:ext cx="1213794" cy="646331"/>
          </a:xfrm>
          <a:prstGeom prst="rect">
            <a:avLst/>
          </a:prstGeom>
          <a:noFill/>
        </p:spPr>
        <p:txBody>
          <a:bodyPr wrap="none" rtlCol="0">
            <a:spAutoFit/>
          </a:bodyPr>
          <a:lstStyle/>
          <a:p>
            <a:pPr algn="r" fontAlgn="auto">
              <a:spcBef>
                <a:spcPts val="0"/>
              </a:spcBef>
              <a:spcAft>
                <a:spcPts val="0"/>
              </a:spcAft>
            </a:pPr>
            <a:r>
              <a:rPr lang="en-US" dirty="0" err="1" smtClean="0">
                <a:latin typeface="Corbel"/>
              </a:rPr>
              <a:t>Eucaliptus</a:t>
            </a:r>
            <a:r>
              <a:rPr lang="en-US" dirty="0" smtClean="0">
                <a:latin typeface="Corbel"/>
              </a:rPr>
              <a:t> </a:t>
            </a:r>
          </a:p>
          <a:p>
            <a:pPr algn="r" fontAlgn="auto">
              <a:spcBef>
                <a:spcPts val="0"/>
              </a:spcBef>
              <a:spcAft>
                <a:spcPts val="0"/>
              </a:spcAft>
            </a:pPr>
            <a:r>
              <a:rPr lang="en-US" dirty="0" smtClean="0">
                <a:latin typeface="Corbel"/>
              </a:rPr>
              <a:t>grove</a:t>
            </a:r>
            <a:endParaRPr lang="en-US" dirty="0">
              <a:latin typeface="Corbel"/>
            </a:endParaRPr>
          </a:p>
        </p:txBody>
      </p:sp>
      <p:sp>
        <p:nvSpPr>
          <p:cNvPr id="11" name="TextBox 10"/>
          <p:cNvSpPr txBox="1"/>
          <p:nvPr/>
        </p:nvSpPr>
        <p:spPr>
          <a:xfrm>
            <a:off x="514646" y="4154269"/>
            <a:ext cx="1085554" cy="646331"/>
          </a:xfrm>
          <a:prstGeom prst="rect">
            <a:avLst/>
          </a:prstGeom>
          <a:noFill/>
        </p:spPr>
        <p:txBody>
          <a:bodyPr wrap="none" rtlCol="0">
            <a:spAutoFit/>
          </a:bodyPr>
          <a:lstStyle/>
          <a:p>
            <a:pPr algn="r" fontAlgn="auto">
              <a:spcBef>
                <a:spcPts val="0"/>
              </a:spcBef>
              <a:spcAft>
                <a:spcPts val="0"/>
              </a:spcAft>
            </a:pPr>
            <a:r>
              <a:rPr lang="en-US" dirty="0" smtClean="0">
                <a:latin typeface="Corbel"/>
              </a:rPr>
              <a:t>Grace </a:t>
            </a:r>
          </a:p>
          <a:p>
            <a:pPr algn="r" fontAlgn="auto">
              <a:spcBef>
                <a:spcPts val="0"/>
              </a:spcBef>
              <a:spcAft>
                <a:spcPts val="0"/>
              </a:spcAft>
            </a:pPr>
            <a:r>
              <a:rPr lang="en-US" dirty="0" smtClean="0">
                <a:latin typeface="Corbel"/>
              </a:rPr>
              <a:t>cathedral</a:t>
            </a:r>
            <a:endParaRPr lang="en-US" dirty="0">
              <a:latin typeface="Corbel"/>
            </a:endParaRPr>
          </a:p>
        </p:txBody>
      </p:sp>
      <p:sp>
        <p:nvSpPr>
          <p:cNvPr id="12" name="TextBox 11"/>
          <p:cNvSpPr txBox="1"/>
          <p:nvPr/>
        </p:nvSpPr>
        <p:spPr>
          <a:xfrm>
            <a:off x="1075927" y="5678269"/>
            <a:ext cx="829073" cy="646331"/>
          </a:xfrm>
          <a:prstGeom prst="rect">
            <a:avLst/>
          </a:prstGeom>
          <a:noFill/>
        </p:spPr>
        <p:txBody>
          <a:bodyPr wrap="none" rtlCol="0">
            <a:spAutoFit/>
          </a:bodyPr>
          <a:lstStyle/>
          <a:p>
            <a:pPr algn="r" fontAlgn="auto">
              <a:spcBef>
                <a:spcPts val="0"/>
              </a:spcBef>
              <a:spcAft>
                <a:spcPts val="0"/>
              </a:spcAft>
            </a:pPr>
            <a:r>
              <a:rPr lang="en-US" dirty="0" smtClean="0">
                <a:latin typeface="Corbel"/>
              </a:rPr>
              <a:t>Uffizi </a:t>
            </a:r>
          </a:p>
          <a:p>
            <a:pPr algn="r" fontAlgn="auto">
              <a:spcBef>
                <a:spcPts val="0"/>
              </a:spcBef>
              <a:spcAft>
                <a:spcPts val="0"/>
              </a:spcAft>
            </a:pPr>
            <a:r>
              <a:rPr lang="en-US" dirty="0" smtClean="0">
                <a:latin typeface="Corbel"/>
              </a:rPr>
              <a:t>gallery</a:t>
            </a:r>
            <a:endParaRPr lang="en-US" dirty="0">
              <a:latin typeface="Corbel"/>
            </a:endParaRPr>
          </a:p>
        </p:txBody>
      </p:sp>
      <p:cxnSp>
        <p:nvCxnSpPr>
          <p:cNvPr id="14" name="Straight Arrow Connector 13"/>
          <p:cNvCxnSpPr/>
          <p:nvPr/>
        </p:nvCxnSpPr>
        <p:spPr bwMode="auto">
          <a:xfrm rot="5400000">
            <a:off x="5943600" y="29718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5981700" y="56769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0800000">
            <a:off x="7467600" y="42672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648200" y="42672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181600" y="31242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0800000" flipV="1">
            <a:off x="7086600" y="32766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6200000" flipV="1">
            <a:off x="7162800" y="5105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5257800" y="51054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7527885" y="2209800"/>
            <a:ext cx="851515" cy="461665"/>
          </a:xfrm>
          <a:prstGeom prst="rect">
            <a:avLst/>
          </a:prstGeom>
          <a:noFill/>
        </p:spPr>
        <p:txBody>
          <a:bodyPr wrap="none" rtlCol="0">
            <a:spAutoFit/>
          </a:bodyPr>
          <a:lstStyle/>
          <a:p>
            <a:pPr algn="r" fontAlgn="auto">
              <a:spcBef>
                <a:spcPts val="0"/>
              </a:spcBef>
              <a:spcAft>
                <a:spcPts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Light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33" name="TextBox 32"/>
          <p:cNvSpPr txBox="1"/>
          <p:nvPr/>
        </p:nvSpPr>
        <p:spPr>
          <a:xfrm>
            <a:off x="5737924" y="4038600"/>
            <a:ext cx="1043876" cy="461665"/>
          </a:xfrm>
          <a:prstGeom prst="rect">
            <a:avLst/>
          </a:prstGeom>
          <a:noFill/>
        </p:spPr>
        <p:txBody>
          <a:bodyPr wrap="none" rtlCol="0">
            <a:spAutoFit/>
          </a:bodyPr>
          <a:lstStyle/>
          <a:p>
            <a:pPr algn="r" fontAlgn="auto">
              <a:spcBef>
                <a:spcPts val="0"/>
              </a:spcBef>
              <a:spcAft>
                <a:spcPts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Object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 name="Content Placeholder 1"/>
          <p:cNvSpPr>
            <a:spLocks noGrp="1"/>
          </p:cNvSpPr>
          <p:nvPr>
            <p:ph idx="1"/>
          </p:nvPr>
        </p:nvSpPr>
        <p:spPr>
          <a:xfrm>
            <a:off x="457200" y="1196752"/>
            <a:ext cx="8229600" cy="4530725"/>
          </a:xfrm>
        </p:spPr>
        <p:txBody>
          <a:bodyPr/>
          <a:lstStyle/>
          <a:p>
            <a:r>
              <a:rPr lang="en-US" dirty="0" smtClean="0"/>
              <a:t>Illuminating CG objects using measurements of real light (=light probes)</a:t>
            </a:r>
            <a:endParaRPr lang="en-US" dirty="0"/>
          </a:p>
        </p:txBody>
      </p:sp>
      <p:sp>
        <p:nvSpPr>
          <p:cNvPr id="22" name="TextovéPole 21"/>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latin typeface="Corbel"/>
              </a:rPr>
              <a:t>© Paul </a:t>
            </a:r>
            <a:r>
              <a:rPr lang="en-US" dirty="0" err="1" smtClean="0">
                <a:latin typeface="Corbel"/>
              </a:rPr>
              <a:t>Debevec</a:t>
            </a:r>
            <a:endParaRPr lang="en-US" dirty="0">
              <a:latin typeface="Corbel"/>
            </a:endParaRPr>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103567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25</a:t>
            </a:fld>
            <a:endParaRPr lang="en-US" dirty="0">
              <a:solidFill>
                <a:srgbClr val="FFFFFF"/>
              </a:solidFill>
            </a:endParaRPr>
          </a:p>
        </p:txBody>
      </p:sp>
      <p:sp>
        <p:nvSpPr>
          <p:cNvPr id="4" name="Title 3"/>
          <p:cNvSpPr>
            <a:spLocks noGrp="1"/>
          </p:cNvSpPr>
          <p:nvPr>
            <p:ph type="title"/>
          </p:nvPr>
        </p:nvSpPr>
        <p:spPr/>
        <p:txBody>
          <a:bodyPr/>
          <a:lstStyle/>
          <a:p>
            <a:r>
              <a:rPr lang="en-US" dirty="0" smtClean="0"/>
              <a:t>Point Light Source</a:t>
            </a:r>
            <a:endParaRPr lang="en-US" dirty="0"/>
          </a:p>
        </p:txBody>
      </p:sp>
      <p:pic>
        <p:nvPicPr>
          <p:cNvPr id="47107" name="Picture 3"/>
          <p:cNvPicPr>
            <a:picLocks noChangeAspect="1" noChangeArrowheads="1"/>
          </p:cNvPicPr>
          <p:nvPr/>
        </p:nvPicPr>
        <p:blipFill>
          <a:blip r:embed="rId3" cstate="print"/>
          <a:srcRect/>
          <a:stretch>
            <a:fillRect/>
          </a:stretch>
        </p:blipFill>
        <p:spPr bwMode="auto">
          <a:xfrm>
            <a:off x="762000" y="223837"/>
            <a:ext cx="7620000" cy="4805363"/>
          </a:xfrm>
          <a:prstGeom prst="rect">
            <a:avLst/>
          </a:prstGeom>
          <a:noFill/>
          <a:ln w="6350">
            <a:solidFill>
              <a:schemeClr val="tx1"/>
            </a:solidFill>
            <a:miter lim="800000"/>
            <a:headEnd/>
            <a:tailEnd/>
          </a:ln>
        </p:spPr>
      </p:pic>
      <p:pic>
        <p:nvPicPr>
          <p:cNvPr id="47108" name="Picture 4"/>
          <p:cNvPicPr>
            <a:picLocks noChangeAspect="1" noChangeArrowheads="1"/>
          </p:cNvPicPr>
          <p:nvPr/>
        </p:nvPicPr>
        <p:blipFill>
          <a:blip r:embed="rId4" cstate="print"/>
          <a:srcRect/>
          <a:stretch>
            <a:fillRect/>
          </a:stretch>
        </p:blipFill>
        <p:spPr bwMode="auto">
          <a:xfrm>
            <a:off x="885825" y="5181600"/>
            <a:ext cx="1552575" cy="1552575"/>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2825750" y="5181600"/>
            <a:ext cx="1552575" cy="1552575"/>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4765675" y="5181600"/>
            <a:ext cx="1552575" cy="1552575"/>
          </a:xfrm>
          <a:prstGeom prst="rect">
            <a:avLst/>
          </a:prstGeom>
          <a:noFill/>
          <a:ln w="9525">
            <a:noFill/>
            <a:miter lim="800000"/>
            <a:headEnd/>
            <a:tailEnd/>
          </a:ln>
        </p:spPr>
      </p:pic>
      <p:pic>
        <p:nvPicPr>
          <p:cNvPr id="47111" name="Picture 7"/>
          <p:cNvPicPr>
            <a:picLocks noChangeAspect="1" noChangeArrowheads="1"/>
          </p:cNvPicPr>
          <p:nvPr/>
        </p:nvPicPr>
        <p:blipFill>
          <a:blip r:embed="rId7" cstate="print"/>
          <a:srcRect/>
          <a:stretch>
            <a:fillRect/>
          </a:stretch>
        </p:blipFill>
        <p:spPr bwMode="auto">
          <a:xfrm>
            <a:off x="6705600" y="5181600"/>
            <a:ext cx="1552575" cy="1552575"/>
          </a:xfrm>
          <a:prstGeom prst="rect">
            <a:avLst/>
          </a:prstGeom>
          <a:noFill/>
          <a:ln w="9525">
            <a:noFill/>
            <a:miter lim="800000"/>
            <a:headEnd/>
            <a:tailEnd/>
          </a:ln>
        </p:spPr>
      </p:pic>
      <p:sp>
        <p:nvSpPr>
          <p:cNvPr id="12" name="TextBox 11"/>
          <p:cNvSpPr txBox="1"/>
          <p:nvPr/>
        </p:nvSpPr>
        <p:spPr>
          <a:xfrm>
            <a:off x="5715000" y="304800"/>
            <a:ext cx="2452531"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Point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3"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0605150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48130"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26</a:t>
            </a:fld>
            <a:endParaRPr lang="en-US" dirty="0">
              <a:solidFill>
                <a:srgbClr val="FFFFFF"/>
              </a:solidFill>
            </a:endParaRPr>
          </a:p>
        </p:txBody>
      </p:sp>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4" name="Rectangle 13"/>
          <p:cNvSpPr/>
          <p:nvPr/>
        </p:nvSpPr>
        <p:spPr bwMode="auto">
          <a:xfrm>
            <a:off x="838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5"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20"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4988213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27</a:t>
            </a:fld>
            <a:endParaRPr lang="en-US" dirty="0">
              <a:solidFill>
                <a:srgbClr val="FFFFFF"/>
              </a:solidFill>
            </a:endParaRPr>
          </a:p>
        </p:txBody>
      </p:sp>
      <p:sp>
        <p:nvSpPr>
          <p:cNvPr id="14" name="Rectangle 13"/>
          <p:cNvSpPr/>
          <p:nvPr/>
        </p:nvSpPr>
        <p:spPr bwMode="auto">
          <a:xfrm>
            <a:off x="2743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49154"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pic>
        <p:nvPicPr>
          <p:cNvPr id="13"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19"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8852962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28</a:t>
            </a:fld>
            <a:endParaRPr lang="en-US" dirty="0">
              <a:solidFill>
                <a:srgbClr val="FFFFFF"/>
              </a:solidFill>
            </a:endParaRPr>
          </a:p>
        </p:txBody>
      </p:sp>
      <p:sp>
        <p:nvSpPr>
          <p:cNvPr id="14" name="Rectangle 13"/>
          <p:cNvSpPr/>
          <p:nvPr/>
        </p:nvSpPr>
        <p:spPr bwMode="auto">
          <a:xfrm>
            <a:off x="4697104"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0178" name="Picture 2"/>
          <p:cNvPicPr>
            <a:picLocks noChangeAspect="1" noChangeArrowheads="1"/>
          </p:cNvPicPr>
          <p:nvPr/>
        </p:nvPicPr>
        <p:blipFill>
          <a:blip r:embed="rId6"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9"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37010961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29</a:t>
            </a:fld>
            <a:endParaRPr lang="en-US" dirty="0">
              <a:solidFill>
                <a:srgbClr val="FFFFFF"/>
              </a:solidFill>
            </a:endParaRPr>
          </a:p>
        </p:txBody>
      </p:sp>
      <p:sp>
        <p:nvSpPr>
          <p:cNvPr id="14" name="Rectangle 13"/>
          <p:cNvSpPr/>
          <p:nvPr/>
        </p:nvSpPr>
        <p:spPr bwMode="auto">
          <a:xfrm>
            <a:off x="66294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1202" name="Picture 2"/>
          <p:cNvPicPr>
            <a:picLocks noChangeAspect="1" noChangeArrowheads="1"/>
          </p:cNvPicPr>
          <p:nvPr/>
        </p:nvPicPr>
        <p:blipFill>
          <a:blip r:embed="rId6" cstate="print"/>
          <a:srcRect/>
          <a:stretch>
            <a:fillRect/>
          </a:stretch>
        </p:blipFill>
        <p:spPr bwMode="auto">
          <a:xfrm>
            <a:off x="761999" y="228600"/>
            <a:ext cx="7604911" cy="4800600"/>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9"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5729044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Generování vzorků z distribuce</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3330756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evel\rotation\probes\rnl_cross.tif"/>
          <p:cNvPicPr>
            <a:picLocks noChangeAspect="1" noChangeArrowheads="1"/>
          </p:cNvPicPr>
          <p:nvPr/>
        </p:nvPicPr>
        <p:blipFill>
          <a:blip r:embed="rId2" cstate="print"/>
          <a:srcRect/>
          <a:stretch>
            <a:fillRect/>
          </a:stretch>
        </p:blipFill>
        <p:spPr bwMode="auto">
          <a:xfrm>
            <a:off x="7308000" y="1332000"/>
            <a:ext cx="1620000" cy="2160000"/>
          </a:xfrm>
          <a:prstGeom prst="rect">
            <a:avLst/>
          </a:prstGeom>
          <a:noFill/>
        </p:spPr>
      </p:pic>
      <p:sp>
        <p:nvSpPr>
          <p:cNvPr id="4" name="Title 3"/>
          <p:cNvSpPr>
            <a:spLocks noGrp="1"/>
          </p:cNvSpPr>
          <p:nvPr>
            <p:ph type="title"/>
          </p:nvPr>
        </p:nvSpPr>
        <p:spPr/>
        <p:txBody>
          <a:bodyPr/>
          <a:lstStyle/>
          <a:p>
            <a:r>
              <a:rPr lang="en-US" dirty="0" smtClean="0"/>
              <a:t>Mapping</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612000" y="1332000"/>
            <a:ext cx="2160000" cy="21600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2000" y="4032000"/>
            <a:ext cx="2160000" cy="2160000"/>
          </a:xfrm>
          <a:prstGeom prst="rect">
            <a:avLst/>
          </a:prstGeom>
          <a:noFill/>
          <a:ln w="9525">
            <a:noFill/>
            <a:miter lim="800000"/>
            <a:headEnd/>
            <a:tailEnd/>
          </a:ln>
        </p:spPr>
      </p:pic>
      <p:sp>
        <p:nvSpPr>
          <p:cNvPr id="8" name="TextBox 7"/>
          <p:cNvSpPr txBox="1"/>
          <p:nvPr/>
        </p:nvSpPr>
        <p:spPr>
          <a:xfrm rot="16200000">
            <a:off x="-729734" y="2253734"/>
            <a:ext cx="2133600" cy="369332"/>
          </a:xfrm>
          <a:prstGeom prst="rect">
            <a:avLst/>
          </a:prstGeom>
          <a:noFill/>
        </p:spPr>
        <p:txBody>
          <a:bodyPr wrap="square" rtlCol="0">
            <a:spAutoFit/>
          </a:bodyPr>
          <a:lstStyle/>
          <a:p>
            <a:pPr algn="ctr" fontAlgn="auto">
              <a:spcBef>
                <a:spcPts val="0"/>
              </a:spcBef>
              <a:spcAft>
                <a:spcPts val="0"/>
              </a:spcAft>
            </a:pPr>
            <a:r>
              <a:rPr lang="en-US" dirty="0" err="1" smtClean="0">
                <a:latin typeface="Corbel"/>
              </a:rPr>
              <a:t>Eucaliptus</a:t>
            </a:r>
            <a:r>
              <a:rPr lang="en-US" dirty="0" smtClean="0">
                <a:latin typeface="Corbel"/>
              </a:rPr>
              <a:t>  grove</a:t>
            </a:r>
            <a:endParaRPr lang="en-US" dirty="0">
              <a:latin typeface="Corbel"/>
            </a:endParaRPr>
          </a:p>
        </p:txBody>
      </p:sp>
      <p:sp>
        <p:nvSpPr>
          <p:cNvPr id="9" name="TextBox 8"/>
          <p:cNvSpPr txBox="1"/>
          <p:nvPr/>
        </p:nvSpPr>
        <p:spPr>
          <a:xfrm rot="16200000">
            <a:off x="-509480" y="4912388"/>
            <a:ext cx="1693092"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Grace cathedral</a:t>
            </a:r>
            <a:endParaRPr lang="en-US" dirty="0">
              <a:latin typeface="Corbel"/>
            </a:endParaRPr>
          </a:p>
        </p:txBody>
      </p:sp>
      <p:pic>
        <p:nvPicPr>
          <p:cNvPr id="1026" name="Picture 2" descr="C:\devel\rotation\probes\grace-ll.exr.jpg"/>
          <p:cNvPicPr>
            <a:picLocks noChangeAspect="1" noChangeArrowheads="1"/>
          </p:cNvPicPr>
          <p:nvPr/>
        </p:nvPicPr>
        <p:blipFill>
          <a:blip r:embed="rId5" cstate="print"/>
          <a:srcRect/>
          <a:stretch>
            <a:fillRect/>
          </a:stretch>
        </p:blipFill>
        <p:spPr bwMode="auto">
          <a:xfrm>
            <a:off x="2880000" y="4032000"/>
            <a:ext cx="4319998" cy="2160000"/>
          </a:xfrm>
          <a:prstGeom prst="rect">
            <a:avLst/>
          </a:prstGeom>
          <a:noFill/>
        </p:spPr>
      </p:pic>
      <p:pic>
        <p:nvPicPr>
          <p:cNvPr id="1030" name="Picture 6" descr="C:\devel\rotation\probes\rnl-ll.exr.jpg"/>
          <p:cNvPicPr>
            <a:picLocks noChangeAspect="1" noChangeArrowheads="1"/>
          </p:cNvPicPr>
          <p:nvPr/>
        </p:nvPicPr>
        <p:blipFill>
          <a:blip r:embed="rId6" cstate="print"/>
          <a:srcRect/>
          <a:stretch>
            <a:fillRect/>
          </a:stretch>
        </p:blipFill>
        <p:spPr bwMode="auto">
          <a:xfrm>
            <a:off x="2880000" y="1332000"/>
            <a:ext cx="4320000" cy="2160000"/>
          </a:xfrm>
          <a:prstGeom prst="rect">
            <a:avLst/>
          </a:prstGeom>
          <a:noFill/>
        </p:spPr>
      </p:pic>
      <p:pic>
        <p:nvPicPr>
          <p:cNvPr id="1032" name="Picture 8" descr="C:\devel\rotation\probes\grace_cross.tif"/>
          <p:cNvPicPr>
            <a:picLocks noChangeAspect="1" noChangeArrowheads="1"/>
          </p:cNvPicPr>
          <p:nvPr/>
        </p:nvPicPr>
        <p:blipFill>
          <a:blip r:embed="rId7" cstate="print"/>
          <a:srcRect/>
          <a:stretch>
            <a:fillRect/>
          </a:stretch>
        </p:blipFill>
        <p:spPr bwMode="auto">
          <a:xfrm>
            <a:off x="7308000" y="4032000"/>
            <a:ext cx="1620000" cy="2160000"/>
          </a:xfrm>
          <a:prstGeom prst="rect">
            <a:avLst/>
          </a:prstGeom>
          <a:noFill/>
        </p:spPr>
      </p:pic>
      <p:sp>
        <p:nvSpPr>
          <p:cNvPr id="11" name="TextBox 10"/>
          <p:cNvSpPr txBox="1"/>
          <p:nvPr/>
        </p:nvSpPr>
        <p:spPr>
          <a:xfrm>
            <a:off x="592336" y="6412468"/>
            <a:ext cx="2052293" cy="369332"/>
          </a:xfrm>
          <a:prstGeom prst="rect">
            <a:avLst/>
          </a:prstGeom>
          <a:noFill/>
        </p:spPr>
        <p:txBody>
          <a:bodyPr wrap="none" rtlCol="0">
            <a:spAutoFit/>
          </a:bodyPr>
          <a:lstStyle/>
          <a:p>
            <a:pPr algn="r" fontAlgn="auto">
              <a:spcBef>
                <a:spcPts val="0"/>
              </a:spcBef>
              <a:spcAft>
                <a:spcPts val="0"/>
              </a:spcAft>
            </a:pPr>
            <a:r>
              <a:rPr lang="en-US" dirty="0" err="1" smtClean="0">
                <a:latin typeface="Corbel"/>
              </a:rPr>
              <a:t>Debevec’s</a:t>
            </a:r>
            <a:r>
              <a:rPr lang="en-US" dirty="0" smtClean="0">
                <a:latin typeface="Corbel"/>
              </a:rPr>
              <a:t> spherical</a:t>
            </a:r>
            <a:endParaRPr lang="en-US" dirty="0">
              <a:latin typeface="Corbel"/>
            </a:endParaRPr>
          </a:p>
        </p:txBody>
      </p:sp>
      <p:sp>
        <p:nvSpPr>
          <p:cNvPr id="12" name="TextBox 11"/>
          <p:cNvSpPr txBox="1"/>
          <p:nvPr/>
        </p:nvSpPr>
        <p:spPr>
          <a:xfrm>
            <a:off x="2756848" y="6412468"/>
            <a:ext cx="4490332"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“Latitude – longitude” (spherical coordinates)</a:t>
            </a:r>
            <a:endParaRPr lang="en-US" dirty="0">
              <a:latin typeface="Corbel"/>
            </a:endParaRPr>
          </a:p>
        </p:txBody>
      </p:sp>
      <p:sp>
        <p:nvSpPr>
          <p:cNvPr id="13" name="TextBox 12"/>
          <p:cNvSpPr txBox="1"/>
          <p:nvPr/>
        </p:nvSpPr>
        <p:spPr>
          <a:xfrm>
            <a:off x="7506624" y="6400800"/>
            <a:ext cx="1152880"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Cube map</a:t>
            </a:r>
            <a:endParaRPr lang="en-US" dirty="0">
              <a:latin typeface="Corbel"/>
            </a:endParaRPr>
          </a:p>
        </p:txBody>
      </p:sp>
      <p:sp>
        <p:nvSpPr>
          <p:cNvPr id="2" name="Zástupný symbol pro zápatí 1"/>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3" name="Zástupný symbol pro číslo snímku 2"/>
          <p:cNvSpPr>
            <a:spLocks noGrp="1"/>
          </p:cNvSpPr>
          <p:nvPr>
            <p:ph type="sldNum" sz="quarter" idx="12"/>
          </p:nvPr>
        </p:nvSpPr>
        <p:spPr/>
        <p:txBody>
          <a:bodyPr/>
          <a:lstStyle/>
          <a:p>
            <a:pPr>
              <a:defRPr/>
            </a:pPr>
            <a:fld id="{81494967-73EE-4A75-A827-47B02327E019}" type="slidenum">
              <a:rPr lang="en-US" altLang="en-US" smtClean="0"/>
              <a:pPr>
                <a:defRPr/>
              </a:pPr>
              <a:t>30</a:t>
            </a:fld>
            <a:endParaRPr lang="en-US" altLang="en-US"/>
          </a:p>
        </p:txBody>
      </p:sp>
    </p:spTree>
    <p:extLst>
      <p:ext uri="{BB962C8B-B14F-4D97-AF65-F5344CB8AC3E}">
        <p14:creationId xmlns:p14="http://schemas.microsoft.com/office/powerpoint/2010/main" val="3103154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56848" y="6412468"/>
            <a:ext cx="4490332"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“Latitude – longitude” (spherical coordinates)</a:t>
            </a:r>
            <a:endParaRPr lang="en-US" dirty="0">
              <a:latin typeface="Corbel"/>
            </a:endParaRPr>
          </a:p>
        </p:txBody>
      </p:sp>
      <p:pic>
        <p:nvPicPr>
          <p:cNvPr id="1035" name="Picture 11" descr="C:\devel\rotation\probes\uffizi_cross.tif"/>
          <p:cNvPicPr>
            <a:picLocks noChangeAspect="1" noChangeArrowheads="1"/>
          </p:cNvPicPr>
          <p:nvPr/>
        </p:nvPicPr>
        <p:blipFill>
          <a:blip r:embed="rId2" cstate="print"/>
          <a:srcRect/>
          <a:stretch>
            <a:fillRect/>
          </a:stretch>
        </p:blipFill>
        <p:spPr bwMode="auto">
          <a:xfrm>
            <a:off x="7308000" y="1332000"/>
            <a:ext cx="1620000" cy="2160000"/>
          </a:xfrm>
          <a:prstGeom prst="rect">
            <a:avLst/>
          </a:prstGeom>
          <a:noFill/>
        </p:spPr>
      </p:pic>
      <p:sp>
        <p:nvSpPr>
          <p:cNvPr id="4" name="Title 3"/>
          <p:cNvSpPr>
            <a:spLocks noGrp="1"/>
          </p:cNvSpPr>
          <p:nvPr>
            <p:ph type="title"/>
          </p:nvPr>
        </p:nvSpPr>
        <p:spPr/>
        <p:txBody>
          <a:bodyPr/>
          <a:lstStyle/>
          <a:p>
            <a:r>
              <a:rPr lang="en-US" dirty="0" smtClean="0"/>
              <a:t>Mapping</a:t>
            </a:r>
            <a:endParaRPr lang="en-US" dirty="0"/>
          </a:p>
        </p:txBody>
      </p:sp>
      <p:sp>
        <p:nvSpPr>
          <p:cNvPr id="10" name="TextBox 9"/>
          <p:cNvSpPr txBox="1"/>
          <p:nvPr/>
        </p:nvSpPr>
        <p:spPr>
          <a:xfrm rot="16200000">
            <a:off x="-379637" y="2284637"/>
            <a:ext cx="1433406"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Uffizi  gallery</a:t>
            </a:r>
            <a:endParaRPr lang="en-US" dirty="0">
              <a:latin typeface="Corbel"/>
            </a:endParaRPr>
          </a:p>
        </p:txBody>
      </p:sp>
      <p:sp>
        <p:nvSpPr>
          <p:cNvPr id="14" name="TextBox 13"/>
          <p:cNvSpPr txBox="1"/>
          <p:nvPr/>
        </p:nvSpPr>
        <p:spPr>
          <a:xfrm rot="16200000">
            <a:off x="-725371" y="4992572"/>
            <a:ext cx="2124877"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St. Peter’s Cathedral</a:t>
            </a:r>
            <a:endParaRPr lang="en-US" dirty="0">
              <a:latin typeface="Corbel"/>
            </a:endParaRPr>
          </a:p>
        </p:txBody>
      </p:sp>
      <p:pic>
        <p:nvPicPr>
          <p:cNvPr id="1034" name="Picture 10" descr="C:\devel\rotation\probes\stpeters_cross.tif"/>
          <p:cNvPicPr>
            <a:picLocks noChangeAspect="1" noChangeArrowheads="1"/>
          </p:cNvPicPr>
          <p:nvPr/>
        </p:nvPicPr>
        <p:blipFill>
          <a:blip r:embed="rId3" cstate="print"/>
          <a:srcRect/>
          <a:stretch>
            <a:fillRect/>
          </a:stretch>
        </p:blipFill>
        <p:spPr bwMode="auto">
          <a:xfrm>
            <a:off x="7308000" y="4032000"/>
            <a:ext cx="1619999" cy="2160000"/>
          </a:xfrm>
          <a:prstGeom prst="rect">
            <a:avLst/>
          </a:prstGeom>
          <a:noFill/>
        </p:spPr>
      </p:pic>
      <p:pic>
        <p:nvPicPr>
          <p:cNvPr id="20" name="Picture 4" descr="C:\devel\rotation\probes\stpeters.exr.jpg"/>
          <p:cNvPicPr>
            <a:picLocks noChangeAspect="1" noChangeArrowheads="1"/>
          </p:cNvPicPr>
          <p:nvPr/>
        </p:nvPicPr>
        <p:blipFill>
          <a:blip r:embed="rId4" cstate="print"/>
          <a:srcRect/>
          <a:stretch>
            <a:fillRect/>
          </a:stretch>
        </p:blipFill>
        <p:spPr bwMode="auto">
          <a:xfrm>
            <a:off x="612000" y="4032000"/>
            <a:ext cx="2160000" cy="2160000"/>
          </a:xfrm>
          <a:prstGeom prst="rect">
            <a:avLst/>
          </a:prstGeom>
          <a:noFill/>
        </p:spPr>
      </p:pic>
      <p:pic>
        <p:nvPicPr>
          <p:cNvPr id="21" name="Picture 20"/>
          <p:cNvPicPr>
            <a:picLocks noChangeAspect="1" noChangeArrowheads="1"/>
          </p:cNvPicPr>
          <p:nvPr/>
        </p:nvPicPr>
        <p:blipFill>
          <a:blip r:embed="rId5" cstate="print"/>
          <a:srcRect/>
          <a:stretch>
            <a:fillRect/>
          </a:stretch>
        </p:blipFill>
        <p:spPr bwMode="auto">
          <a:xfrm>
            <a:off x="612000" y="1332000"/>
            <a:ext cx="2160000" cy="2160000"/>
          </a:xfrm>
          <a:prstGeom prst="rect">
            <a:avLst/>
          </a:prstGeom>
          <a:noFill/>
          <a:ln w="9525">
            <a:noFill/>
            <a:miter lim="800000"/>
            <a:headEnd/>
            <a:tailEnd/>
          </a:ln>
        </p:spPr>
      </p:pic>
      <p:pic>
        <p:nvPicPr>
          <p:cNvPr id="22" name="Picture 3" descr="C:\devel\rotation\probes\stpeters-ll.exr.jpg"/>
          <p:cNvPicPr>
            <a:picLocks noChangeAspect="1" noChangeArrowheads="1"/>
          </p:cNvPicPr>
          <p:nvPr/>
        </p:nvPicPr>
        <p:blipFill>
          <a:blip r:embed="rId6" cstate="print"/>
          <a:srcRect/>
          <a:stretch>
            <a:fillRect/>
          </a:stretch>
        </p:blipFill>
        <p:spPr bwMode="auto">
          <a:xfrm>
            <a:off x="2880000" y="4032000"/>
            <a:ext cx="4320000" cy="2160000"/>
          </a:xfrm>
          <a:prstGeom prst="rect">
            <a:avLst/>
          </a:prstGeom>
          <a:noFill/>
        </p:spPr>
      </p:pic>
      <p:pic>
        <p:nvPicPr>
          <p:cNvPr id="23" name="Picture 5" descr="C:\devel\rotation\probes\uffizi-ll.exr.jpg"/>
          <p:cNvPicPr>
            <a:picLocks noChangeAspect="1" noChangeArrowheads="1"/>
          </p:cNvPicPr>
          <p:nvPr/>
        </p:nvPicPr>
        <p:blipFill>
          <a:blip r:embed="rId7" cstate="print"/>
          <a:srcRect/>
          <a:stretch>
            <a:fillRect/>
          </a:stretch>
        </p:blipFill>
        <p:spPr bwMode="auto">
          <a:xfrm>
            <a:off x="2880000" y="1332000"/>
            <a:ext cx="4320000" cy="2160000"/>
          </a:xfrm>
          <a:prstGeom prst="rect">
            <a:avLst/>
          </a:prstGeom>
          <a:noFill/>
        </p:spPr>
      </p:pic>
      <p:sp>
        <p:nvSpPr>
          <p:cNvPr id="12" name="TextBox 11"/>
          <p:cNvSpPr txBox="1"/>
          <p:nvPr/>
        </p:nvSpPr>
        <p:spPr>
          <a:xfrm>
            <a:off x="592336" y="6412468"/>
            <a:ext cx="2052293" cy="369332"/>
          </a:xfrm>
          <a:prstGeom prst="rect">
            <a:avLst/>
          </a:prstGeom>
          <a:noFill/>
        </p:spPr>
        <p:txBody>
          <a:bodyPr wrap="none" rtlCol="0">
            <a:spAutoFit/>
          </a:bodyPr>
          <a:lstStyle/>
          <a:p>
            <a:pPr algn="r" fontAlgn="auto">
              <a:spcBef>
                <a:spcPts val="0"/>
              </a:spcBef>
              <a:spcAft>
                <a:spcPts val="0"/>
              </a:spcAft>
            </a:pPr>
            <a:r>
              <a:rPr lang="en-US" dirty="0" err="1" smtClean="0">
                <a:latin typeface="Corbel"/>
              </a:rPr>
              <a:t>Debevec’s</a:t>
            </a:r>
            <a:r>
              <a:rPr lang="en-US" dirty="0" smtClean="0">
                <a:latin typeface="Corbel"/>
              </a:rPr>
              <a:t> spherical</a:t>
            </a:r>
            <a:endParaRPr lang="en-US" dirty="0">
              <a:latin typeface="Corbel"/>
            </a:endParaRPr>
          </a:p>
        </p:txBody>
      </p:sp>
      <p:sp>
        <p:nvSpPr>
          <p:cNvPr id="15" name="TextBox 14"/>
          <p:cNvSpPr txBox="1"/>
          <p:nvPr/>
        </p:nvSpPr>
        <p:spPr>
          <a:xfrm>
            <a:off x="7506624" y="6400800"/>
            <a:ext cx="1152880"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Cube map</a:t>
            </a:r>
            <a:endParaRPr lang="en-US" dirty="0">
              <a:latin typeface="Corbel"/>
            </a:endParaRPr>
          </a:p>
        </p:txBody>
      </p:sp>
      <p:sp>
        <p:nvSpPr>
          <p:cNvPr id="2" name="Zástupný symbol pro zápatí 1"/>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3" name="Zástupný symbol pro číslo snímku 2"/>
          <p:cNvSpPr>
            <a:spLocks noGrp="1"/>
          </p:cNvSpPr>
          <p:nvPr>
            <p:ph type="sldNum" sz="quarter" idx="12"/>
          </p:nvPr>
        </p:nvSpPr>
        <p:spPr/>
        <p:txBody>
          <a:bodyPr/>
          <a:lstStyle/>
          <a:p>
            <a:pPr>
              <a:defRPr/>
            </a:pPr>
            <a:fld id="{81494967-73EE-4A75-A827-47B02327E019}" type="slidenum">
              <a:rPr lang="en-US" altLang="en-US" smtClean="0"/>
              <a:pPr>
                <a:defRPr/>
              </a:pPr>
              <a:t>31</a:t>
            </a:fld>
            <a:endParaRPr lang="en-US" altLang="en-US"/>
          </a:p>
        </p:txBody>
      </p:sp>
    </p:spTree>
    <p:extLst>
      <p:ext uri="{BB962C8B-B14F-4D97-AF65-F5344CB8AC3E}">
        <p14:creationId xmlns:p14="http://schemas.microsoft.com/office/powerpoint/2010/main" val="3542842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Mapping from direction in Cartesian coordinates to image UV. </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32</a:t>
            </a:fld>
            <a:endParaRPr lang="en-US" dirty="0">
              <a:solidFill>
                <a:srgbClr val="FFFFFF"/>
              </a:solidFill>
            </a:endParaRPr>
          </a:p>
        </p:txBody>
      </p:sp>
      <p:sp>
        <p:nvSpPr>
          <p:cNvPr id="4" name="Title 3"/>
          <p:cNvSpPr>
            <a:spLocks noGrp="1"/>
          </p:cNvSpPr>
          <p:nvPr>
            <p:ph type="title"/>
          </p:nvPr>
        </p:nvSpPr>
        <p:spPr/>
        <p:txBody>
          <a:bodyPr/>
          <a:lstStyle/>
          <a:p>
            <a:r>
              <a:rPr lang="en-US" dirty="0" smtClean="0"/>
              <a:t>Mapping</a:t>
            </a:r>
            <a:endParaRPr lang="en-US" dirty="0"/>
          </a:p>
        </p:txBody>
      </p:sp>
      <p:pic>
        <p:nvPicPr>
          <p:cNvPr id="5" name="Picture 4" descr="C:\devel\rotation\probes\stpeters.exr.jpg"/>
          <p:cNvPicPr>
            <a:picLocks noChangeAspect="1" noChangeArrowheads="1"/>
          </p:cNvPicPr>
          <p:nvPr/>
        </p:nvPicPr>
        <p:blipFill>
          <a:blip r:embed="rId2" cstate="print"/>
          <a:srcRect/>
          <a:stretch>
            <a:fillRect/>
          </a:stretch>
        </p:blipFill>
        <p:spPr bwMode="auto">
          <a:xfrm>
            <a:off x="6400800" y="1676400"/>
            <a:ext cx="2230200" cy="2230200"/>
          </a:xfrm>
          <a:prstGeom prst="rect">
            <a:avLst/>
          </a:prstGeom>
          <a:noFill/>
        </p:spPr>
      </p:pic>
      <p:sp>
        <p:nvSpPr>
          <p:cNvPr id="7" name="Rectangle 6"/>
          <p:cNvSpPr/>
          <p:nvPr/>
        </p:nvSpPr>
        <p:spPr>
          <a:xfrm>
            <a:off x="914400" y="2286000"/>
            <a:ext cx="4572000" cy="1200329"/>
          </a:xfrm>
          <a:prstGeom prst="rect">
            <a:avLst/>
          </a:prstGeom>
          <a:ln>
            <a:solidFill>
              <a:schemeClr val="bg2">
                <a:lumMod val="60000"/>
                <a:lumOff val="40000"/>
              </a:schemeClr>
            </a:solidFill>
          </a:ln>
        </p:spPr>
        <p:txBody>
          <a:bodyPr>
            <a:spAutoFit/>
          </a:bodyPr>
          <a:lstStyle/>
          <a:p>
            <a:pPr fontAlgn="auto">
              <a:spcBef>
                <a:spcPts val="0"/>
              </a:spcBef>
              <a:spcAft>
                <a:spcPts val="0"/>
              </a:spcAft>
            </a:pPr>
            <a:r>
              <a:rPr lang="en-US" dirty="0" smtClean="0">
                <a:latin typeface="Corbel"/>
              </a:rPr>
              <a:t>float d = </a:t>
            </a:r>
            <a:r>
              <a:rPr lang="en-US" dirty="0" err="1" smtClean="0">
                <a:latin typeface="Corbel"/>
              </a:rPr>
              <a:t>sqrt</a:t>
            </a:r>
            <a:r>
              <a:rPr lang="en-US" dirty="0" smtClean="0">
                <a:latin typeface="Corbel"/>
              </a:rPr>
              <a:t>(</a:t>
            </a:r>
            <a:r>
              <a:rPr lang="en-US" dirty="0" err="1" smtClean="0">
                <a:latin typeface="Corbel"/>
              </a:rPr>
              <a:t>dir.x</a:t>
            </a:r>
            <a:r>
              <a:rPr lang="en-US" dirty="0" smtClean="0">
                <a:latin typeface="Corbel"/>
              </a:rPr>
              <a:t>*</a:t>
            </a:r>
            <a:r>
              <a:rPr lang="en-US" dirty="0" err="1" smtClean="0">
                <a:latin typeface="Corbel"/>
              </a:rPr>
              <a:t>dir.x</a:t>
            </a:r>
            <a:r>
              <a:rPr lang="en-US" dirty="0" smtClean="0">
                <a:latin typeface="Corbel"/>
              </a:rPr>
              <a:t> + </a:t>
            </a:r>
            <a:r>
              <a:rPr lang="en-US" dirty="0" err="1" smtClean="0">
                <a:latin typeface="Corbel"/>
              </a:rPr>
              <a:t>dir.y</a:t>
            </a:r>
            <a:r>
              <a:rPr lang="en-US" dirty="0" smtClean="0">
                <a:latin typeface="Corbel"/>
              </a:rPr>
              <a:t>*</a:t>
            </a:r>
            <a:r>
              <a:rPr lang="en-US" dirty="0" err="1" smtClean="0">
                <a:latin typeface="Corbel"/>
              </a:rPr>
              <a:t>dir.y</a:t>
            </a:r>
            <a:r>
              <a:rPr lang="en-US" dirty="0" smtClean="0">
                <a:latin typeface="Corbel"/>
              </a:rPr>
              <a:t>);</a:t>
            </a:r>
            <a:br>
              <a:rPr lang="en-US" dirty="0" smtClean="0">
                <a:latin typeface="Corbel"/>
              </a:rPr>
            </a:br>
            <a:r>
              <a:rPr lang="en-US" dirty="0" smtClean="0">
                <a:latin typeface="Corbel"/>
              </a:rPr>
              <a:t>float r = d&gt;0 ? 0.159154943*</a:t>
            </a:r>
            <a:r>
              <a:rPr lang="en-US" dirty="0" err="1" smtClean="0">
                <a:latin typeface="Corbel"/>
              </a:rPr>
              <a:t>acos</a:t>
            </a:r>
            <a:r>
              <a:rPr lang="en-US" dirty="0" smtClean="0">
                <a:latin typeface="Corbel"/>
              </a:rPr>
              <a:t>(</a:t>
            </a:r>
            <a:r>
              <a:rPr lang="en-US" dirty="0" err="1" smtClean="0">
                <a:latin typeface="Corbel"/>
              </a:rPr>
              <a:t>dir.z</a:t>
            </a:r>
            <a:r>
              <a:rPr lang="en-US" dirty="0" smtClean="0">
                <a:latin typeface="Corbel"/>
              </a:rPr>
              <a:t>)/d : 0.0;</a:t>
            </a:r>
            <a:br>
              <a:rPr lang="en-US" dirty="0" smtClean="0">
                <a:latin typeface="Corbel"/>
              </a:rPr>
            </a:br>
            <a:r>
              <a:rPr lang="en-US" dirty="0" smtClean="0">
                <a:latin typeface="Corbel"/>
              </a:rPr>
              <a:t>u = 0.5 + </a:t>
            </a:r>
            <a:r>
              <a:rPr lang="en-US" dirty="0" err="1" smtClean="0">
                <a:latin typeface="Corbel"/>
              </a:rPr>
              <a:t>dir.x</a:t>
            </a:r>
            <a:r>
              <a:rPr lang="en-US" dirty="0" smtClean="0">
                <a:latin typeface="Corbel"/>
              </a:rPr>
              <a:t> * r;</a:t>
            </a:r>
            <a:br>
              <a:rPr lang="en-US" dirty="0" smtClean="0">
                <a:latin typeface="Corbel"/>
              </a:rPr>
            </a:br>
            <a:r>
              <a:rPr lang="en-US" dirty="0" smtClean="0">
                <a:latin typeface="Corbel"/>
              </a:rPr>
              <a:t>v = 0.5 + </a:t>
            </a:r>
            <a:r>
              <a:rPr lang="en-US" dirty="0" err="1" smtClean="0">
                <a:latin typeface="Corbel"/>
              </a:rPr>
              <a:t>dir.y</a:t>
            </a:r>
            <a:r>
              <a:rPr lang="en-US" dirty="0" smtClean="0">
                <a:latin typeface="Corbel"/>
              </a:rPr>
              <a:t> * r;</a:t>
            </a:r>
            <a:endParaRPr lang="en-US" dirty="0">
              <a:latin typeface="Corbel"/>
            </a:endParaRPr>
          </a:p>
        </p:txBody>
      </p:sp>
      <p:sp>
        <p:nvSpPr>
          <p:cNvPr id="9" name="TextBox 8"/>
          <p:cNvSpPr txBox="1"/>
          <p:nvPr/>
        </p:nvSpPr>
        <p:spPr>
          <a:xfrm>
            <a:off x="152400" y="3718679"/>
            <a:ext cx="8839200" cy="3046988"/>
          </a:xfrm>
          <a:prstGeom prst="rect">
            <a:avLst/>
          </a:prstGeom>
          <a:noFill/>
        </p:spPr>
        <p:txBody>
          <a:bodyPr wrap="square" rtlCol="0">
            <a:spAutoFit/>
          </a:bodyPr>
          <a:lstStyle/>
          <a:p>
            <a:pPr algn="just" fontAlgn="auto">
              <a:spcBef>
                <a:spcPts val="0"/>
              </a:spcBef>
              <a:spcAft>
                <a:spcPts val="0"/>
              </a:spcAft>
            </a:pPr>
            <a:r>
              <a:rPr lang="en-US" sz="1600" dirty="0" smtClean="0">
                <a:latin typeface="Corbel"/>
              </a:rPr>
              <a:t>Quote from “http://ict.debevec.org/~debevec/Probes/”</a:t>
            </a:r>
          </a:p>
          <a:p>
            <a:pPr algn="just" fontAlgn="auto">
              <a:spcBef>
                <a:spcPts val="0"/>
              </a:spcBef>
              <a:spcAft>
                <a:spcPts val="0"/>
              </a:spcAft>
            </a:pPr>
            <a:r>
              <a:rPr lang="en-US" sz="1600" i="1" dirty="0" smtClean="0">
                <a:latin typeface="Corbel"/>
              </a:rPr>
              <a:t>The following light probe images were created by taking two pictures of a mirrored ball at ninety degrees of separation and assembling the two radiance maps into this registered dataset. The coordinate mapping of these images is such that the center of the image is straight forward, the circumference of the image is straight backwards, and the horizontal line through the center linearly maps </a:t>
            </a:r>
            <a:r>
              <a:rPr lang="en-US" sz="1600" i="1" dirty="0" err="1" smtClean="0">
                <a:latin typeface="Corbel"/>
              </a:rPr>
              <a:t>azimuthal</a:t>
            </a:r>
            <a:r>
              <a:rPr lang="en-US" sz="1600" i="1" dirty="0" smtClean="0">
                <a:latin typeface="Corbel"/>
              </a:rPr>
              <a:t> angle to pixel coordinate.</a:t>
            </a:r>
          </a:p>
          <a:p>
            <a:pPr algn="just" fontAlgn="auto">
              <a:spcBef>
                <a:spcPts val="0"/>
              </a:spcBef>
              <a:spcAft>
                <a:spcPts val="0"/>
              </a:spcAft>
            </a:pPr>
            <a:r>
              <a:rPr lang="en-US" sz="1600" i="1" dirty="0" smtClean="0">
                <a:latin typeface="Corbel"/>
              </a:rPr>
              <a:t>Thus, if we consider the images to be normalized to have coordinates </a:t>
            </a:r>
            <a:r>
              <a:rPr lang="en-US" sz="1600" b="1" i="1" dirty="0" smtClean="0">
                <a:latin typeface="Corbel"/>
              </a:rPr>
              <a:t>u=[-1,1]</a:t>
            </a:r>
            <a:r>
              <a:rPr lang="en-US" sz="1600" i="1" dirty="0" smtClean="0">
                <a:latin typeface="Corbel"/>
              </a:rPr>
              <a:t>, </a:t>
            </a:r>
            <a:r>
              <a:rPr lang="en-US" sz="1600" b="1" i="1" dirty="0" smtClean="0">
                <a:latin typeface="Corbel"/>
              </a:rPr>
              <a:t>v=[-1,1]</a:t>
            </a:r>
            <a:r>
              <a:rPr lang="en-US" sz="1600" i="1" dirty="0" smtClean="0">
                <a:latin typeface="Corbel"/>
              </a:rPr>
              <a:t>, we have </a:t>
            </a:r>
            <a:r>
              <a:rPr lang="en-US" sz="1600" b="1" i="1" dirty="0" smtClean="0">
                <a:latin typeface="Corbel"/>
              </a:rPr>
              <a:t>theta=atan2(</a:t>
            </a:r>
            <a:r>
              <a:rPr lang="en-US" sz="1600" b="1" i="1" dirty="0" err="1" smtClean="0">
                <a:latin typeface="Corbel"/>
              </a:rPr>
              <a:t>v,u</a:t>
            </a:r>
            <a:r>
              <a:rPr lang="en-US" sz="1600" b="1" i="1" dirty="0" smtClean="0">
                <a:latin typeface="Corbel"/>
              </a:rPr>
              <a:t>)</a:t>
            </a:r>
            <a:r>
              <a:rPr lang="en-US" sz="1600" i="1" dirty="0" smtClean="0">
                <a:latin typeface="Corbel"/>
              </a:rPr>
              <a:t>, </a:t>
            </a:r>
            <a:r>
              <a:rPr lang="en-US" sz="1600" b="1" i="1" dirty="0" smtClean="0">
                <a:latin typeface="Corbel"/>
              </a:rPr>
              <a:t>phi=pi*</a:t>
            </a:r>
            <a:r>
              <a:rPr lang="en-US" sz="1600" b="1" i="1" dirty="0" err="1" smtClean="0">
                <a:latin typeface="Corbel"/>
              </a:rPr>
              <a:t>sqrt</a:t>
            </a:r>
            <a:r>
              <a:rPr lang="en-US" sz="1600" b="1" i="1" dirty="0" smtClean="0">
                <a:latin typeface="Corbel"/>
              </a:rPr>
              <a:t>(u*</a:t>
            </a:r>
            <a:r>
              <a:rPr lang="en-US" sz="1600" b="1" i="1" dirty="0" err="1" smtClean="0">
                <a:latin typeface="Corbel"/>
              </a:rPr>
              <a:t>u+v</a:t>
            </a:r>
            <a:r>
              <a:rPr lang="en-US" sz="1600" b="1" i="1" dirty="0" smtClean="0">
                <a:latin typeface="Corbel"/>
              </a:rPr>
              <a:t>*v)</a:t>
            </a:r>
            <a:r>
              <a:rPr lang="en-US" sz="1600" i="1" dirty="0" smtClean="0">
                <a:latin typeface="Corbel"/>
              </a:rPr>
              <a:t>. The unit vector pointing in the corresponding direction is obtained by rotating </a:t>
            </a:r>
            <a:r>
              <a:rPr lang="en-US" sz="1600" b="1" i="1" dirty="0" smtClean="0">
                <a:latin typeface="Corbel"/>
              </a:rPr>
              <a:t>(0,0,-1)</a:t>
            </a:r>
            <a:r>
              <a:rPr lang="en-US" sz="1600" i="1" dirty="0" smtClean="0">
                <a:latin typeface="Corbel"/>
              </a:rPr>
              <a:t> by </a:t>
            </a:r>
            <a:r>
              <a:rPr lang="en-US" sz="1600" b="1" i="1" dirty="0" smtClean="0">
                <a:latin typeface="Corbel"/>
              </a:rPr>
              <a:t>phi</a:t>
            </a:r>
            <a:r>
              <a:rPr lang="en-US" sz="1600" i="1" dirty="0" smtClean="0">
                <a:latin typeface="Corbel"/>
              </a:rPr>
              <a:t> degrees around the </a:t>
            </a:r>
            <a:r>
              <a:rPr lang="en-US" sz="1600" b="1" i="1" dirty="0" smtClean="0">
                <a:latin typeface="Corbel"/>
              </a:rPr>
              <a:t>y</a:t>
            </a:r>
            <a:r>
              <a:rPr lang="en-US" sz="1600" i="1" dirty="0" smtClean="0">
                <a:latin typeface="Corbel"/>
              </a:rPr>
              <a:t> (up) axis and then </a:t>
            </a:r>
            <a:r>
              <a:rPr lang="en-US" sz="1600" b="1" i="1" dirty="0" smtClean="0">
                <a:latin typeface="Corbel"/>
              </a:rPr>
              <a:t>theta</a:t>
            </a:r>
            <a:r>
              <a:rPr lang="en-US" sz="1600" i="1" dirty="0" smtClean="0">
                <a:latin typeface="Corbel"/>
              </a:rPr>
              <a:t> degrees around the </a:t>
            </a:r>
            <a:r>
              <a:rPr lang="en-US" sz="1600" b="1" i="1" dirty="0" smtClean="0">
                <a:latin typeface="Corbel"/>
              </a:rPr>
              <a:t>-z</a:t>
            </a:r>
            <a:r>
              <a:rPr lang="en-US" sz="1600" i="1" dirty="0" smtClean="0">
                <a:latin typeface="Corbel"/>
              </a:rPr>
              <a:t> (forward) axis. If for a direction vector in the world </a:t>
            </a:r>
            <a:r>
              <a:rPr lang="en-US" sz="1600" b="1" i="1" dirty="0" smtClean="0">
                <a:latin typeface="Corbel"/>
              </a:rPr>
              <a:t>(</a:t>
            </a:r>
            <a:r>
              <a:rPr lang="en-US" sz="1600" b="1" i="1" dirty="0" err="1" smtClean="0">
                <a:latin typeface="Corbel"/>
              </a:rPr>
              <a:t>Dx</a:t>
            </a:r>
            <a:r>
              <a:rPr lang="en-US" sz="1600" b="1" i="1" dirty="0" smtClean="0">
                <a:latin typeface="Corbel"/>
              </a:rPr>
              <a:t>, </a:t>
            </a:r>
            <a:r>
              <a:rPr lang="en-US" sz="1600" b="1" i="1" dirty="0" err="1" smtClean="0">
                <a:latin typeface="Corbel"/>
              </a:rPr>
              <a:t>Dy</a:t>
            </a:r>
            <a:r>
              <a:rPr lang="en-US" sz="1600" b="1" i="1" dirty="0" smtClean="0">
                <a:latin typeface="Corbel"/>
              </a:rPr>
              <a:t>, </a:t>
            </a:r>
            <a:r>
              <a:rPr lang="en-US" sz="1600" b="1" i="1" dirty="0" err="1" smtClean="0">
                <a:latin typeface="Corbel"/>
              </a:rPr>
              <a:t>Dz</a:t>
            </a:r>
            <a:r>
              <a:rPr lang="en-US" sz="1600" b="1" i="1" dirty="0" smtClean="0">
                <a:latin typeface="Corbel"/>
              </a:rPr>
              <a:t>)</a:t>
            </a:r>
            <a:r>
              <a:rPr lang="en-US" sz="1600" i="1" dirty="0" smtClean="0">
                <a:latin typeface="Corbel"/>
              </a:rPr>
              <a:t>, the corresponding </a:t>
            </a:r>
            <a:r>
              <a:rPr lang="en-US" sz="1600" b="1" i="1" dirty="0" smtClean="0">
                <a:latin typeface="Corbel"/>
              </a:rPr>
              <a:t>(</a:t>
            </a:r>
            <a:r>
              <a:rPr lang="en-US" sz="1600" b="1" i="1" dirty="0" err="1" smtClean="0">
                <a:latin typeface="Corbel"/>
              </a:rPr>
              <a:t>u,v</a:t>
            </a:r>
            <a:r>
              <a:rPr lang="en-US" sz="1600" b="1" i="1" dirty="0" smtClean="0">
                <a:latin typeface="Corbel"/>
              </a:rPr>
              <a:t>)</a:t>
            </a:r>
            <a:r>
              <a:rPr lang="en-US" sz="1600" i="1" dirty="0" smtClean="0">
                <a:latin typeface="Corbel"/>
              </a:rPr>
              <a:t> coordinate in the light probe image is </a:t>
            </a:r>
            <a:r>
              <a:rPr lang="en-US" sz="1600" b="1" i="1" dirty="0" smtClean="0">
                <a:latin typeface="Corbel"/>
              </a:rPr>
              <a:t>(</a:t>
            </a:r>
            <a:r>
              <a:rPr lang="en-US" sz="1600" b="1" i="1" dirty="0" err="1" smtClean="0">
                <a:latin typeface="Corbel"/>
              </a:rPr>
              <a:t>Dx</a:t>
            </a:r>
            <a:r>
              <a:rPr lang="en-US" sz="1600" b="1" i="1" dirty="0" smtClean="0">
                <a:latin typeface="Corbel"/>
              </a:rPr>
              <a:t>*</a:t>
            </a:r>
            <a:r>
              <a:rPr lang="en-US" sz="1600" b="1" i="1" dirty="0" err="1" smtClean="0">
                <a:latin typeface="Corbel"/>
              </a:rPr>
              <a:t>r,Dy</a:t>
            </a:r>
            <a:r>
              <a:rPr lang="en-US" sz="1600" b="1" i="1" dirty="0" smtClean="0">
                <a:latin typeface="Corbel"/>
              </a:rPr>
              <a:t>*r)</a:t>
            </a:r>
            <a:r>
              <a:rPr lang="en-US" sz="1600" i="1" dirty="0" smtClean="0">
                <a:latin typeface="Corbel"/>
              </a:rPr>
              <a:t> where </a:t>
            </a:r>
            <a:r>
              <a:rPr lang="en-US" sz="1600" b="1" i="1" dirty="0" smtClean="0">
                <a:latin typeface="Corbel"/>
              </a:rPr>
              <a:t>r=(1/pi)*</a:t>
            </a:r>
            <a:r>
              <a:rPr lang="en-US" sz="1600" b="1" i="1" dirty="0" err="1" smtClean="0">
                <a:latin typeface="Corbel"/>
              </a:rPr>
              <a:t>acos</a:t>
            </a:r>
            <a:r>
              <a:rPr lang="en-US" sz="1600" b="1" i="1" dirty="0" smtClean="0">
                <a:latin typeface="Corbel"/>
              </a:rPr>
              <a:t>(</a:t>
            </a:r>
            <a:r>
              <a:rPr lang="en-US" sz="1600" b="1" i="1" dirty="0" err="1" smtClean="0">
                <a:latin typeface="Corbel"/>
              </a:rPr>
              <a:t>Dz</a:t>
            </a:r>
            <a:r>
              <a:rPr lang="en-US" sz="1600" b="1" i="1" dirty="0" smtClean="0">
                <a:latin typeface="Corbel"/>
              </a:rPr>
              <a:t>)/</a:t>
            </a:r>
            <a:r>
              <a:rPr lang="en-US" sz="1600" b="1" i="1" dirty="0" err="1" smtClean="0">
                <a:latin typeface="Corbel"/>
              </a:rPr>
              <a:t>sqrt</a:t>
            </a:r>
            <a:r>
              <a:rPr lang="en-US" sz="1600" b="1" i="1" dirty="0" smtClean="0">
                <a:latin typeface="Corbel"/>
              </a:rPr>
              <a:t>(Dx^2 + Dy^2)</a:t>
            </a:r>
            <a:r>
              <a:rPr lang="en-US" sz="1600" i="1" dirty="0" smtClean="0">
                <a:latin typeface="Corbel"/>
              </a:rPr>
              <a:t>.</a:t>
            </a:r>
          </a:p>
          <a:p>
            <a:pPr algn="just" fontAlgn="auto">
              <a:spcBef>
                <a:spcPts val="0"/>
              </a:spcBef>
              <a:spcAft>
                <a:spcPts val="0"/>
              </a:spcAft>
            </a:pPr>
            <a:endParaRPr lang="en-US" sz="1600" dirty="0">
              <a:latin typeface="Corbel"/>
            </a:endParaRPr>
          </a:p>
        </p:txBody>
      </p:sp>
      <p:sp>
        <p:nvSpPr>
          <p:cNvPr id="6" name="Zástupný symbol pro zápatí 5"/>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699603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Technique (</a:t>
            </a:r>
            <a:r>
              <a:rPr lang="en-US" dirty="0" err="1" smtClean="0"/>
              <a:t>pdf</a:t>
            </a:r>
            <a:r>
              <a:rPr lang="en-US" dirty="0" smtClean="0"/>
              <a:t>) 1: </a:t>
            </a:r>
            <a:br>
              <a:rPr lang="en-US" dirty="0" smtClean="0"/>
            </a:br>
            <a:r>
              <a:rPr lang="en-US" b="1" dirty="0" smtClean="0"/>
              <a:t>BRDF importance sampling</a:t>
            </a:r>
          </a:p>
          <a:p>
            <a:pPr marL="742950" lvl="2" indent="-342900">
              <a:buFont typeface="Times" charset="0"/>
              <a:buChar char="•"/>
            </a:pPr>
            <a:r>
              <a:rPr lang="en-US" dirty="0" smtClean="0"/>
              <a:t>Generate directions with a </a:t>
            </a:r>
            <a:r>
              <a:rPr lang="en-US" dirty="0" err="1" smtClean="0"/>
              <a:t>pdf</a:t>
            </a:r>
            <a:r>
              <a:rPr lang="en-US" dirty="0" smtClean="0"/>
              <a:t> proportional to the BRDF</a:t>
            </a:r>
          </a:p>
          <a:p>
            <a:endParaRPr lang="en-US" dirty="0" smtClean="0"/>
          </a:p>
          <a:p>
            <a:r>
              <a:rPr lang="en-US" dirty="0" smtClean="0"/>
              <a:t>Technique (</a:t>
            </a:r>
            <a:r>
              <a:rPr lang="en-US" dirty="0" err="1" smtClean="0"/>
              <a:t>pdf</a:t>
            </a:r>
            <a:r>
              <a:rPr lang="en-US" dirty="0" smtClean="0"/>
              <a:t>) 2: </a:t>
            </a:r>
            <a:br>
              <a:rPr lang="en-US" dirty="0" smtClean="0"/>
            </a:br>
            <a:r>
              <a:rPr lang="en-US" b="1" dirty="0" smtClean="0"/>
              <a:t>Environment map importance sampling</a:t>
            </a:r>
          </a:p>
          <a:p>
            <a:pPr lvl="1"/>
            <a:r>
              <a:rPr lang="en-US" dirty="0" smtClean="0"/>
              <a:t>Generate directions with a </a:t>
            </a:r>
            <a:r>
              <a:rPr lang="en-US" dirty="0" err="1" smtClean="0"/>
              <a:t>pdf</a:t>
            </a:r>
            <a:r>
              <a:rPr lang="en-US" dirty="0" smtClean="0"/>
              <a:t> proportional to </a:t>
            </a:r>
            <a:r>
              <a:rPr lang="en-US" i="1" dirty="0" smtClean="0"/>
              <a:t>L</a:t>
            </a:r>
            <a:r>
              <a:rPr lang="en-US" dirty="0" smtClean="0"/>
              <a:t>(</a:t>
            </a:r>
            <a:r>
              <a:rPr lang="en-US" dirty="0" smtClean="0">
                <a:latin typeface="Symbol" pitchFamily="18" charset="2"/>
              </a:rPr>
              <a:t>w</a:t>
            </a:r>
            <a:r>
              <a:rPr lang="en-US" dirty="0" smtClean="0"/>
              <a:t>) represented by the EM </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33</a:t>
            </a:fld>
            <a:endParaRPr lang="en-US" dirty="0">
              <a:solidFill>
                <a:srgbClr val="FFFFFF"/>
              </a:solidFill>
            </a:endParaRPr>
          </a:p>
        </p:txBody>
      </p:sp>
      <p:sp>
        <p:nvSpPr>
          <p:cNvPr id="4" name="Title 3"/>
          <p:cNvSpPr>
            <a:spLocks noGrp="1"/>
          </p:cNvSpPr>
          <p:nvPr>
            <p:ph type="title"/>
          </p:nvPr>
        </p:nvSpPr>
        <p:spPr/>
        <p:txBody>
          <a:bodyPr/>
          <a:lstStyle/>
          <a:p>
            <a:r>
              <a:rPr lang="en-US" dirty="0" smtClean="0"/>
              <a:t>Sampling strategies</a:t>
            </a:r>
            <a:endParaRPr lang="en-US" dirty="0"/>
          </a:p>
        </p:txBody>
      </p:sp>
      <p:sp>
        <p:nvSpPr>
          <p:cNvPr id="5" name="Footer Placeholder 4"/>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68347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strategies</a:t>
            </a:r>
            <a:endParaRPr lang="en-US" dirty="0"/>
          </a:p>
        </p:txBody>
      </p:sp>
      <p:pic>
        <p:nvPicPr>
          <p:cNvPr id="1027" name="Picture 3" descr="C:\!SGI\vyuka\2010-zima\PGIII\envmap\rotation\brdf-diffuse.exr.png"/>
          <p:cNvPicPr>
            <a:picLocks noChangeAspect="1" noChangeArrowheads="1"/>
          </p:cNvPicPr>
          <p:nvPr/>
        </p:nvPicPr>
        <p:blipFill>
          <a:blip r:embed="rId2" cstate="print"/>
          <a:srcRect l="11073" t="4921" r="11073" b="4921"/>
          <a:stretch>
            <a:fillRect/>
          </a:stretch>
        </p:blipFill>
        <p:spPr bwMode="auto">
          <a:xfrm>
            <a:off x="749396" y="1138812"/>
            <a:ext cx="1898392" cy="1648810"/>
          </a:xfrm>
          <a:prstGeom prst="rect">
            <a:avLst/>
          </a:prstGeom>
          <a:noFill/>
        </p:spPr>
      </p:pic>
      <p:pic>
        <p:nvPicPr>
          <p:cNvPr id="1028" name="Picture 4" descr="C:\!SGI\vyuka\2010-zima\PGIII\envmap\rotation\brdf-alpha0.20.exr.png"/>
          <p:cNvPicPr>
            <a:picLocks noChangeAspect="1" noChangeArrowheads="1"/>
          </p:cNvPicPr>
          <p:nvPr/>
        </p:nvPicPr>
        <p:blipFill>
          <a:blip r:embed="rId3" cstate="print"/>
          <a:srcRect l="11073" t="4921" r="11073" b="4921"/>
          <a:stretch>
            <a:fillRect/>
          </a:stretch>
        </p:blipFill>
        <p:spPr bwMode="auto">
          <a:xfrm>
            <a:off x="2832196" y="1138812"/>
            <a:ext cx="1898392" cy="1648810"/>
          </a:xfrm>
          <a:prstGeom prst="rect">
            <a:avLst/>
          </a:prstGeom>
          <a:noFill/>
        </p:spPr>
      </p:pic>
      <p:pic>
        <p:nvPicPr>
          <p:cNvPr id="1029" name="Picture 5" descr="C:\!SGI\vyuka\2010-zima\PGIII\envmap\rotation\brdf-alpha0.05.exr.png"/>
          <p:cNvPicPr>
            <a:picLocks noChangeAspect="1" noChangeArrowheads="1"/>
          </p:cNvPicPr>
          <p:nvPr/>
        </p:nvPicPr>
        <p:blipFill>
          <a:blip r:embed="rId4" cstate="print"/>
          <a:srcRect l="11073" t="4921" r="11073" b="4921"/>
          <a:stretch>
            <a:fillRect/>
          </a:stretch>
        </p:blipFill>
        <p:spPr bwMode="auto">
          <a:xfrm>
            <a:off x="4914996" y="1138812"/>
            <a:ext cx="1898392" cy="1648810"/>
          </a:xfrm>
          <a:prstGeom prst="rect">
            <a:avLst/>
          </a:prstGeom>
          <a:noFill/>
        </p:spPr>
      </p:pic>
      <p:pic>
        <p:nvPicPr>
          <p:cNvPr id="1030" name="Picture 6" descr="C:\!SGI\vyuka\2010-zima\PGIII\envmap\rotation\brdf-alpha0.01.exr.png"/>
          <p:cNvPicPr>
            <a:picLocks noChangeAspect="1" noChangeArrowheads="1"/>
          </p:cNvPicPr>
          <p:nvPr/>
        </p:nvPicPr>
        <p:blipFill>
          <a:blip r:embed="rId5" cstate="print"/>
          <a:srcRect l="11073" t="4921" r="11073" b="4921"/>
          <a:stretch>
            <a:fillRect/>
          </a:stretch>
        </p:blipFill>
        <p:spPr bwMode="auto">
          <a:xfrm>
            <a:off x="6997796" y="1138812"/>
            <a:ext cx="1898392" cy="1648810"/>
          </a:xfrm>
          <a:prstGeom prst="rect">
            <a:avLst/>
          </a:prstGeom>
          <a:noFill/>
        </p:spPr>
      </p:pic>
      <p:pic>
        <p:nvPicPr>
          <p:cNvPr id="1031" name="Picture 7" descr="C:\!SGI\vyuka\2010-zima\PGIII\envmap\rotation\em-diffuse.exr.png"/>
          <p:cNvPicPr>
            <a:picLocks noChangeAspect="1" noChangeArrowheads="1"/>
          </p:cNvPicPr>
          <p:nvPr/>
        </p:nvPicPr>
        <p:blipFill>
          <a:blip r:embed="rId6" cstate="print"/>
          <a:srcRect l="11073" t="4921" r="11073" b="4921"/>
          <a:stretch>
            <a:fillRect/>
          </a:stretch>
        </p:blipFill>
        <p:spPr bwMode="auto">
          <a:xfrm>
            <a:off x="749396" y="2931606"/>
            <a:ext cx="1898392" cy="1648810"/>
          </a:xfrm>
          <a:prstGeom prst="rect">
            <a:avLst/>
          </a:prstGeom>
          <a:noFill/>
        </p:spPr>
      </p:pic>
      <p:pic>
        <p:nvPicPr>
          <p:cNvPr id="1032" name="Picture 8" descr="C:\!SGI\vyuka\2010-zima\PGIII\envmap\rotation\em-alpha0.20.exr.png"/>
          <p:cNvPicPr>
            <a:picLocks noChangeAspect="1" noChangeArrowheads="1"/>
          </p:cNvPicPr>
          <p:nvPr/>
        </p:nvPicPr>
        <p:blipFill>
          <a:blip r:embed="rId7" cstate="print"/>
          <a:srcRect l="11073" t="4921" r="11073" b="4921"/>
          <a:stretch>
            <a:fillRect/>
          </a:stretch>
        </p:blipFill>
        <p:spPr bwMode="auto">
          <a:xfrm>
            <a:off x="2832196" y="2931606"/>
            <a:ext cx="1898392" cy="1648810"/>
          </a:xfrm>
          <a:prstGeom prst="rect">
            <a:avLst/>
          </a:prstGeom>
          <a:noFill/>
        </p:spPr>
      </p:pic>
      <p:pic>
        <p:nvPicPr>
          <p:cNvPr id="1033" name="Picture 9" descr="C:\!SGI\vyuka\2010-zima\PGIII\envmap\rotation\em-alpha0.05.exr.png"/>
          <p:cNvPicPr>
            <a:picLocks noChangeAspect="1" noChangeArrowheads="1"/>
          </p:cNvPicPr>
          <p:nvPr/>
        </p:nvPicPr>
        <p:blipFill>
          <a:blip r:embed="rId8" cstate="print"/>
          <a:srcRect l="11073" t="4921" r="11073" b="4921"/>
          <a:stretch>
            <a:fillRect/>
          </a:stretch>
        </p:blipFill>
        <p:spPr bwMode="auto">
          <a:xfrm>
            <a:off x="4914996" y="2931606"/>
            <a:ext cx="1898392" cy="1648810"/>
          </a:xfrm>
          <a:prstGeom prst="rect">
            <a:avLst/>
          </a:prstGeom>
          <a:noFill/>
        </p:spPr>
      </p:pic>
      <p:pic>
        <p:nvPicPr>
          <p:cNvPr id="1034" name="Picture 10" descr="C:\!SGI\vyuka\2010-zima\PGIII\envmap\rotation\em-alpha0.01.exr.png"/>
          <p:cNvPicPr>
            <a:picLocks noChangeAspect="1" noChangeArrowheads="1"/>
          </p:cNvPicPr>
          <p:nvPr/>
        </p:nvPicPr>
        <p:blipFill>
          <a:blip r:embed="rId9" cstate="print"/>
          <a:srcRect l="11073" t="4921" r="11073" b="4921"/>
          <a:stretch>
            <a:fillRect/>
          </a:stretch>
        </p:blipFill>
        <p:spPr bwMode="auto">
          <a:xfrm>
            <a:off x="6997796" y="2931606"/>
            <a:ext cx="1898392" cy="1648810"/>
          </a:xfrm>
          <a:prstGeom prst="rect">
            <a:avLst/>
          </a:prstGeom>
          <a:noFill/>
        </p:spPr>
      </p:pic>
      <p:pic>
        <p:nvPicPr>
          <p:cNvPr id="1035" name="Picture 11" descr="C:\!SGI\vyuka\2010-zima\PGIII\envmap\rotation\mis-diffuse.exr.png"/>
          <p:cNvPicPr>
            <a:picLocks noChangeAspect="1" noChangeArrowheads="1"/>
          </p:cNvPicPr>
          <p:nvPr/>
        </p:nvPicPr>
        <p:blipFill>
          <a:blip r:embed="rId10" cstate="print"/>
          <a:srcRect l="11073" t="4921" r="11073" b="4921"/>
          <a:stretch>
            <a:fillRect/>
          </a:stretch>
        </p:blipFill>
        <p:spPr bwMode="auto">
          <a:xfrm>
            <a:off x="749396" y="4724400"/>
            <a:ext cx="1898392" cy="1648810"/>
          </a:xfrm>
          <a:prstGeom prst="rect">
            <a:avLst/>
          </a:prstGeom>
          <a:noFill/>
        </p:spPr>
      </p:pic>
      <p:pic>
        <p:nvPicPr>
          <p:cNvPr id="1036" name="Picture 12" descr="C:\!SGI\vyuka\2010-zima\PGIII\envmap\rotation\mis-a0.20.exr.png"/>
          <p:cNvPicPr>
            <a:picLocks noChangeAspect="1" noChangeArrowheads="1"/>
          </p:cNvPicPr>
          <p:nvPr/>
        </p:nvPicPr>
        <p:blipFill>
          <a:blip r:embed="rId11" cstate="print"/>
          <a:srcRect l="11073" t="4921" r="11073" b="4921"/>
          <a:stretch>
            <a:fillRect/>
          </a:stretch>
        </p:blipFill>
        <p:spPr bwMode="auto">
          <a:xfrm>
            <a:off x="2832196" y="4724400"/>
            <a:ext cx="1898392" cy="1648810"/>
          </a:xfrm>
          <a:prstGeom prst="rect">
            <a:avLst/>
          </a:prstGeom>
          <a:noFill/>
        </p:spPr>
      </p:pic>
      <p:pic>
        <p:nvPicPr>
          <p:cNvPr id="1037" name="Picture 13" descr="C:\!SGI\vyuka\2010-zima\PGIII\envmap\rotation\mis-a0.05.exr.png"/>
          <p:cNvPicPr>
            <a:picLocks noChangeAspect="1" noChangeArrowheads="1"/>
          </p:cNvPicPr>
          <p:nvPr/>
        </p:nvPicPr>
        <p:blipFill>
          <a:blip r:embed="rId12" cstate="print"/>
          <a:srcRect l="11073" t="4921" r="11073" b="4921"/>
          <a:stretch>
            <a:fillRect/>
          </a:stretch>
        </p:blipFill>
        <p:spPr bwMode="auto">
          <a:xfrm>
            <a:off x="4914996" y="4724400"/>
            <a:ext cx="1898392" cy="1648810"/>
          </a:xfrm>
          <a:prstGeom prst="rect">
            <a:avLst/>
          </a:prstGeom>
          <a:noFill/>
        </p:spPr>
      </p:pic>
      <p:pic>
        <p:nvPicPr>
          <p:cNvPr id="1038" name="Picture 14" descr="C:\!SGI\vyuka\2010-zima\PGIII\envmap\rotation\mis-a0.01.exr.png"/>
          <p:cNvPicPr>
            <a:picLocks noChangeAspect="1" noChangeArrowheads="1"/>
          </p:cNvPicPr>
          <p:nvPr/>
        </p:nvPicPr>
        <p:blipFill>
          <a:blip r:embed="rId13" cstate="print"/>
          <a:srcRect l="11073" t="4921" r="11073" b="4921"/>
          <a:stretch>
            <a:fillRect/>
          </a:stretch>
        </p:blipFill>
        <p:spPr bwMode="auto">
          <a:xfrm>
            <a:off x="6997796" y="4724400"/>
            <a:ext cx="1898392" cy="1648810"/>
          </a:xfrm>
          <a:prstGeom prst="rect">
            <a:avLst/>
          </a:prstGeom>
          <a:noFill/>
        </p:spPr>
      </p:pic>
      <p:sp>
        <p:nvSpPr>
          <p:cNvPr id="18" name="TextBox 17"/>
          <p:cNvSpPr txBox="1"/>
          <p:nvPr/>
        </p:nvSpPr>
        <p:spPr>
          <a:xfrm rot="16200000">
            <a:off x="-362278" y="1630382"/>
            <a:ext cx="1370888" cy="646331"/>
          </a:xfrm>
          <a:prstGeom prst="rect">
            <a:avLst/>
          </a:prstGeom>
          <a:noFill/>
        </p:spPr>
        <p:txBody>
          <a:bodyPr wrap="none" rtlCol="0">
            <a:spAutoFit/>
          </a:bodyPr>
          <a:lstStyle/>
          <a:p>
            <a:pPr algn="ctr" fontAlgn="auto">
              <a:spcBef>
                <a:spcPts val="0"/>
              </a:spcBef>
              <a:spcAft>
                <a:spcPts val="0"/>
              </a:spcAft>
            </a:pPr>
            <a:r>
              <a:rPr lang="en-US" dirty="0" smtClean="0">
                <a:latin typeface="Corbel"/>
              </a:rPr>
              <a:t>BRDF  IS</a:t>
            </a:r>
          </a:p>
          <a:p>
            <a:pPr algn="ctr" fontAlgn="auto">
              <a:spcBef>
                <a:spcPts val="0"/>
              </a:spcBef>
              <a:spcAft>
                <a:spcPts val="0"/>
              </a:spcAft>
            </a:pPr>
            <a:r>
              <a:rPr lang="en-US" dirty="0" smtClean="0">
                <a:latin typeface="Corbel"/>
              </a:rPr>
              <a:t>600 samples</a:t>
            </a:r>
            <a:endParaRPr lang="en-US" dirty="0">
              <a:latin typeface="Corbel"/>
            </a:endParaRPr>
          </a:p>
        </p:txBody>
      </p:sp>
      <p:sp>
        <p:nvSpPr>
          <p:cNvPr id="19" name="TextBox 18"/>
          <p:cNvSpPr txBox="1"/>
          <p:nvPr/>
        </p:nvSpPr>
        <p:spPr>
          <a:xfrm rot="16200000">
            <a:off x="-362278" y="3410990"/>
            <a:ext cx="1370888" cy="646331"/>
          </a:xfrm>
          <a:prstGeom prst="rect">
            <a:avLst/>
          </a:prstGeom>
          <a:noFill/>
        </p:spPr>
        <p:txBody>
          <a:bodyPr wrap="none" rtlCol="0">
            <a:spAutoFit/>
          </a:bodyPr>
          <a:lstStyle/>
          <a:p>
            <a:pPr algn="ctr" fontAlgn="auto">
              <a:spcBef>
                <a:spcPts val="0"/>
              </a:spcBef>
              <a:spcAft>
                <a:spcPts val="0"/>
              </a:spcAft>
            </a:pPr>
            <a:r>
              <a:rPr lang="en-US" dirty="0" smtClean="0">
                <a:latin typeface="Corbel"/>
              </a:rPr>
              <a:t>EM IS</a:t>
            </a:r>
          </a:p>
          <a:p>
            <a:pPr algn="ctr" fontAlgn="auto">
              <a:spcBef>
                <a:spcPts val="0"/>
              </a:spcBef>
              <a:spcAft>
                <a:spcPts val="0"/>
              </a:spcAft>
            </a:pPr>
            <a:r>
              <a:rPr lang="en-US" dirty="0" smtClean="0">
                <a:latin typeface="Corbel"/>
              </a:rPr>
              <a:t>600 samples</a:t>
            </a:r>
            <a:endParaRPr lang="en-US" dirty="0">
              <a:latin typeface="Corbel"/>
            </a:endParaRPr>
          </a:p>
        </p:txBody>
      </p:sp>
      <p:sp>
        <p:nvSpPr>
          <p:cNvPr id="20" name="TextBox 19"/>
          <p:cNvSpPr txBox="1"/>
          <p:nvPr/>
        </p:nvSpPr>
        <p:spPr>
          <a:xfrm rot="16200000">
            <a:off x="-629979" y="5276889"/>
            <a:ext cx="1906291" cy="646331"/>
          </a:xfrm>
          <a:prstGeom prst="rect">
            <a:avLst/>
          </a:prstGeom>
          <a:noFill/>
        </p:spPr>
        <p:txBody>
          <a:bodyPr wrap="none" rtlCol="0">
            <a:spAutoFit/>
          </a:bodyPr>
          <a:lstStyle/>
          <a:p>
            <a:pPr algn="ctr" fontAlgn="auto">
              <a:spcBef>
                <a:spcPts val="0"/>
              </a:spcBef>
              <a:spcAft>
                <a:spcPts val="0"/>
              </a:spcAft>
            </a:pPr>
            <a:r>
              <a:rPr lang="en-US" dirty="0" smtClean="0">
                <a:latin typeface="Corbel"/>
              </a:rPr>
              <a:t>MIS</a:t>
            </a:r>
          </a:p>
          <a:p>
            <a:pPr algn="ctr" fontAlgn="auto">
              <a:spcBef>
                <a:spcPts val="0"/>
              </a:spcBef>
              <a:spcAft>
                <a:spcPts val="0"/>
              </a:spcAft>
            </a:pPr>
            <a:r>
              <a:rPr lang="en-US" dirty="0" smtClean="0">
                <a:latin typeface="Corbel"/>
              </a:rPr>
              <a:t>300 + 300 samples</a:t>
            </a:r>
            <a:endParaRPr lang="en-US" dirty="0">
              <a:latin typeface="Corbel"/>
            </a:endParaRPr>
          </a:p>
        </p:txBody>
      </p:sp>
      <p:sp>
        <p:nvSpPr>
          <p:cNvPr id="21" name="TextBox 20"/>
          <p:cNvSpPr txBox="1"/>
          <p:nvPr/>
        </p:nvSpPr>
        <p:spPr>
          <a:xfrm>
            <a:off x="1066800" y="6488668"/>
            <a:ext cx="1324401"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Diffuse only</a:t>
            </a:r>
            <a:endParaRPr lang="en-US" dirty="0">
              <a:latin typeface="Corbel"/>
            </a:endParaRPr>
          </a:p>
        </p:txBody>
      </p:sp>
      <p:sp>
        <p:nvSpPr>
          <p:cNvPr id="22" name="TextBox 21"/>
          <p:cNvSpPr txBox="1"/>
          <p:nvPr/>
        </p:nvSpPr>
        <p:spPr>
          <a:xfrm>
            <a:off x="2859489" y="6488668"/>
            <a:ext cx="1948226"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Ward BRDF, </a:t>
            </a:r>
            <a:r>
              <a:rPr lang="en-US" dirty="0" smtClean="0">
                <a:latin typeface="Symbol" pitchFamily="18" charset="2"/>
              </a:rPr>
              <a:t>a</a:t>
            </a:r>
            <a:r>
              <a:rPr lang="en-US" dirty="0" smtClean="0">
                <a:latin typeface="Corbel"/>
              </a:rPr>
              <a:t>=0.2</a:t>
            </a:r>
            <a:endParaRPr lang="en-US" dirty="0">
              <a:latin typeface="Corbel"/>
            </a:endParaRPr>
          </a:p>
        </p:txBody>
      </p:sp>
      <p:sp>
        <p:nvSpPr>
          <p:cNvPr id="23" name="TextBox 22"/>
          <p:cNvSpPr txBox="1"/>
          <p:nvPr/>
        </p:nvSpPr>
        <p:spPr>
          <a:xfrm>
            <a:off x="4821498" y="6477000"/>
            <a:ext cx="2058832"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Ward BRDF, </a:t>
            </a:r>
            <a:r>
              <a:rPr lang="en-US" dirty="0" smtClean="0">
                <a:latin typeface="Symbol" pitchFamily="18" charset="2"/>
              </a:rPr>
              <a:t>a</a:t>
            </a:r>
            <a:r>
              <a:rPr lang="en-US" dirty="0" smtClean="0">
                <a:latin typeface="Corbel"/>
              </a:rPr>
              <a:t>=0.05</a:t>
            </a:r>
            <a:endParaRPr lang="en-US" dirty="0">
              <a:latin typeface="Corbel"/>
            </a:endParaRPr>
          </a:p>
        </p:txBody>
      </p:sp>
      <p:sp>
        <p:nvSpPr>
          <p:cNvPr id="24" name="TextBox 23"/>
          <p:cNvSpPr txBox="1"/>
          <p:nvPr/>
        </p:nvSpPr>
        <p:spPr>
          <a:xfrm>
            <a:off x="7012174" y="6477000"/>
            <a:ext cx="2052421"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Ward BRDF, </a:t>
            </a:r>
            <a:r>
              <a:rPr lang="en-US" dirty="0" smtClean="0">
                <a:latin typeface="Symbol" pitchFamily="18" charset="2"/>
              </a:rPr>
              <a:t>a</a:t>
            </a:r>
            <a:r>
              <a:rPr lang="en-US" dirty="0" smtClean="0">
                <a:latin typeface="Corbel"/>
              </a:rPr>
              <a:t>=0.01</a:t>
            </a:r>
            <a:endParaRPr lang="en-US" dirty="0">
              <a:latin typeface="Corbel"/>
            </a:endParaRPr>
          </a:p>
        </p:txBody>
      </p:sp>
      <p:sp>
        <p:nvSpPr>
          <p:cNvPr id="2" name="Zástupný symbol pro zápatí 1"/>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3" name="Zástupný symbol pro číslo snímku 2"/>
          <p:cNvSpPr>
            <a:spLocks noGrp="1"/>
          </p:cNvSpPr>
          <p:nvPr>
            <p:ph type="sldNum" sz="quarter" idx="12"/>
          </p:nvPr>
        </p:nvSpPr>
        <p:spPr/>
        <p:txBody>
          <a:bodyPr/>
          <a:lstStyle/>
          <a:p>
            <a:pPr>
              <a:defRPr/>
            </a:pPr>
            <a:fld id="{81494967-73EE-4A75-A827-47B02327E019}" type="slidenum">
              <a:rPr lang="en-US" altLang="en-US" smtClean="0"/>
              <a:pPr>
                <a:defRPr/>
              </a:pPr>
              <a:t>34</a:t>
            </a:fld>
            <a:endParaRPr lang="en-US" altLang="en-US"/>
          </a:p>
        </p:txBody>
      </p:sp>
    </p:spTree>
    <p:extLst>
      <p:ext uri="{BB962C8B-B14F-4D97-AF65-F5344CB8AC3E}">
        <p14:creationId xmlns:p14="http://schemas.microsoft.com/office/powerpoint/2010/main" val="396688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Vzorkování směrů podle mapy prostředí</a:t>
            </a:r>
            <a:endParaRPr lang="cs-CZ" dirty="0"/>
          </a:p>
        </p:txBody>
      </p:sp>
      <p:sp>
        <p:nvSpPr>
          <p:cNvPr id="3" name="Content Placeholder 2"/>
          <p:cNvSpPr>
            <a:spLocks noGrp="1"/>
          </p:cNvSpPr>
          <p:nvPr>
            <p:ph idx="1"/>
          </p:nvPr>
        </p:nvSpPr>
        <p:spPr/>
        <p:txBody>
          <a:bodyPr/>
          <a:lstStyle/>
          <a:p>
            <a:r>
              <a:rPr lang="cs-CZ" dirty="0" smtClean="0"/>
              <a:t>Intenzita mapy prostředí definuje hustotu (pdf) na jednotkové kouli</a:t>
            </a:r>
          </a:p>
          <a:p>
            <a:r>
              <a:rPr lang="cs-CZ" dirty="0" smtClean="0"/>
              <a:t>Pro účely vzorkování ji aproximujeme jako 2D diskrétní distribuci nad pixely mapy</a:t>
            </a:r>
          </a:p>
          <a:p>
            <a:r>
              <a:rPr lang="cs-CZ" dirty="0" smtClean="0"/>
              <a:t>Pravděpodobnost výběru </a:t>
            </a:r>
            <a:r>
              <a:rPr lang="cs-CZ" dirty="0" err="1" smtClean="0"/>
              <a:t>pixelu</a:t>
            </a:r>
            <a:r>
              <a:rPr lang="cs-CZ" dirty="0" smtClean="0"/>
              <a:t> je dána součinem</a:t>
            </a:r>
          </a:p>
          <a:p>
            <a:pPr lvl="1"/>
            <a:r>
              <a:rPr lang="cs-CZ" dirty="0" smtClean="0"/>
              <a:t>Intenzity </a:t>
            </a:r>
            <a:r>
              <a:rPr lang="cs-CZ" dirty="0" err="1" smtClean="0"/>
              <a:t>pixelu</a:t>
            </a:r>
            <a:endParaRPr lang="cs-CZ" dirty="0" smtClean="0"/>
          </a:p>
          <a:p>
            <a:pPr lvl="1"/>
            <a:r>
              <a:rPr lang="cs-CZ" dirty="0" smtClean="0"/>
              <a:t>Velikostí </a:t>
            </a:r>
            <a:r>
              <a:rPr lang="cs-CZ" dirty="0" err="1" smtClean="0"/>
              <a:t>pixelu</a:t>
            </a:r>
            <a:r>
              <a:rPr lang="cs-CZ" dirty="0" smtClean="0"/>
              <a:t> na jednotkové kouli (závisí na mapování)</a:t>
            </a:r>
          </a:p>
          <a:p>
            <a:endParaRPr lang="cs-CZ" dirty="0" smtClean="0"/>
          </a:p>
          <a:p>
            <a:r>
              <a:rPr lang="cs-CZ" dirty="0" smtClean="0"/>
              <a:t>Detaily</a:t>
            </a:r>
            <a:endParaRPr lang="en-US" dirty="0"/>
          </a:p>
          <a:p>
            <a:pPr lvl="1"/>
            <a:r>
              <a:rPr lang="cs-CZ" dirty="0" smtClean="0"/>
              <a:t>Writeup</a:t>
            </a:r>
            <a:endParaRPr lang="en-US" dirty="0" smtClean="0"/>
          </a:p>
          <a:p>
            <a:pPr lvl="1"/>
            <a:r>
              <a:rPr lang="cs-CZ" dirty="0" smtClean="0"/>
              <a:t>PBRT</a:t>
            </a:r>
            <a:r>
              <a:rPr lang="en-US" dirty="0"/>
              <a:t> - http://</a:t>
            </a:r>
            <a:r>
              <a:rPr lang="en-US" dirty="0" smtClean="0"/>
              <a:t>pbrt.org/plugins/infinitesample.pdf</a:t>
            </a:r>
            <a:endParaRPr lang="cs-CZ"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35</a:t>
            </a:fld>
            <a:endParaRPr lang="en-US" altLang="en-US"/>
          </a:p>
        </p:txBody>
      </p:sp>
    </p:spTree>
    <p:extLst>
      <p:ext uri="{BB962C8B-B14F-4D97-AF65-F5344CB8AC3E}">
        <p14:creationId xmlns:p14="http://schemas.microsoft.com/office/powerpoint/2010/main" val="4885859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1D diskrétní náhodná veličina</a:t>
            </a:r>
            <a:endParaRPr lang="cs-CZ" dirty="0"/>
          </a:p>
        </p:txBody>
      </p:sp>
      <p:sp>
        <p:nvSpPr>
          <p:cNvPr id="3" name="Content Placeholder 2"/>
          <p:cNvSpPr>
            <a:spLocks noGrp="1"/>
          </p:cNvSpPr>
          <p:nvPr>
            <p:ph idx="1"/>
          </p:nvPr>
        </p:nvSpPr>
        <p:spPr/>
        <p:txBody>
          <a:bodyPr/>
          <a:lstStyle/>
          <a:p>
            <a:r>
              <a:rPr lang="cs-CZ" dirty="0" smtClean="0"/>
              <a:t>Dána p-</a:t>
            </a:r>
            <a:r>
              <a:rPr lang="cs-CZ" dirty="0" err="1" smtClean="0"/>
              <a:t>nostní</a:t>
            </a:r>
            <a:r>
              <a:rPr lang="cs-CZ" dirty="0" smtClean="0"/>
              <a:t> </a:t>
            </a:r>
            <a:r>
              <a:rPr lang="cs-CZ" dirty="0" err="1" smtClean="0"/>
              <a:t>fce</a:t>
            </a:r>
            <a:r>
              <a:rPr lang="cs-CZ" dirty="0" smtClean="0"/>
              <a:t> </a:t>
            </a:r>
            <a:r>
              <a:rPr lang="cs-CZ" i="1" dirty="0" smtClean="0"/>
              <a:t>p</a:t>
            </a:r>
            <a:r>
              <a:rPr lang="cs-CZ" dirty="0" smtClean="0"/>
              <a:t>(</a:t>
            </a:r>
            <a:r>
              <a:rPr lang="cs-CZ" i="1" dirty="0" smtClean="0"/>
              <a:t>i</a:t>
            </a:r>
            <a:r>
              <a:rPr lang="cs-CZ" dirty="0" smtClean="0"/>
              <a:t>), </a:t>
            </a:r>
            <a:r>
              <a:rPr lang="cs-CZ" dirty="0" err="1" smtClean="0"/>
              <a:t>distrib</a:t>
            </a:r>
            <a:r>
              <a:rPr lang="en-US" dirty="0" smtClean="0"/>
              <a:t>u</a:t>
            </a:r>
            <a:r>
              <a:rPr lang="cs-CZ" dirty="0" smtClean="0"/>
              <a:t>ční </a:t>
            </a:r>
            <a:r>
              <a:rPr lang="cs-CZ" dirty="0" err="1" smtClean="0"/>
              <a:t>fce</a:t>
            </a:r>
            <a:r>
              <a:rPr lang="cs-CZ" dirty="0" smtClean="0"/>
              <a:t> </a:t>
            </a:r>
            <a:r>
              <a:rPr lang="cs-CZ" i="1" dirty="0" smtClean="0"/>
              <a:t>P</a:t>
            </a:r>
            <a:r>
              <a:rPr lang="cs-CZ" dirty="0" smtClean="0"/>
              <a:t>(</a:t>
            </a:r>
            <a:r>
              <a:rPr lang="cs-CZ" i="1" dirty="0" smtClean="0"/>
              <a:t>i</a:t>
            </a:r>
            <a:r>
              <a:rPr lang="cs-CZ" dirty="0" smtClean="0"/>
              <a:t>)</a:t>
            </a:r>
          </a:p>
          <a:p>
            <a:endParaRPr lang="cs-CZ" dirty="0" smtClean="0"/>
          </a:p>
          <a:p>
            <a:r>
              <a:rPr lang="cs-CZ" dirty="0" smtClean="0"/>
              <a:t>Postup</a:t>
            </a:r>
          </a:p>
          <a:p>
            <a:pPr marL="801687" lvl="1" indent="-457200">
              <a:buFont typeface="+mj-lt"/>
              <a:buAutoNum type="arabicPeriod"/>
            </a:pPr>
            <a:r>
              <a:rPr lang="cs-CZ" dirty="0" smtClean="0"/>
              <a:t>Vygeneruj </a:t>
            </a:r>
            <a:r>
              <a:rPr lang="cs-CZ" i="1" dirty="0" smtClean="0"/>
              <a:t>u</a:t>
            </a:r>
            <a:r>
              <a:rPr lang="cs-CZ" dirty="0" smtClean="0"/>
              <a:t> z </a:t>
            </a:r>
            <a:r>
              <a:rPr lang="cs-CZ" i="1" dirty="0" smtClean="0"/>
              <a:t>R</a:t>
            </a:r>
            <a:r>
              <a:rPr lang="cs-CZ" dirty="0" smtClean="0"/>
              <a:t>(0,1)</a:t>
            </a:r>
          </a:p>
          <a:p>
            <a:pPr marL="801687" lvl="1" indent="-457200">
              <a:buFont typeface="+mj-lt"/>
              <a:buAutoNum type="arabicPeriod"/>
            </a:pPr>
            <a:r>
              <a:rPr lang="cs-CZ" dirty="0" smtClean="0"/>
              <a:t>Vyber </a:t>
            </a:r>
            <a:r>
              <a:rPr lang="cs-CZ" i="1" dirty="0" err="1" smtClean="0"/>
              <a:t>x</a:t>
            </a:r>
            <a:r>
              <a:rPr lang="cs-CZ" i="1" baseline="-25000" dirty="0" err="1" smtClean="0"/>
              <a:t>i</a:t>
            </a:r>
            <a:r>
              <a:rPr lang="cs-CZ" dirty="0" smtClean="0"/>
              <a:t> pro které</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sz="1800" dirty="0" smtClean="0"/>
              <a:t>(definujeme </a:t>
            </a:r>
            <a:r>
              <a:rPr lang="cs-CZ" sz="1800" i="1" dirty="0" smtClean="0">
                <a:latin typeface="Times New Roman" pitchFamily="18" charset="0"/>
                <a:cs typeface="Times New Roman" pitchFamily="18" charset="0"/>
              </a:rPr>
              <a:t>P</a:t>
            </a:r>
            <a:r>
              <a:rPr lang="cs-CZ" sz="1800" dirty="0" smtClean="0">
                <a:latin typeface="Times New Roman" pitchFamily="18" charset="0"/>
                <a:cs typeface="Times New Roman" pitchFamily="18" charset="0"/>
              </a:rPr>
              <a:t>(0) = </a:t>
            </a:r>
            <a:r>
              <a:rPr lang="cs-CZ" sz="1800" dirty="0" err="1" smtClean="0">
                <a:latin typeface="Times New Roman" pitchFamily="18" charset="0"/>
                <a:cs typeface="Times New Roman" pitchFamily="18" charset="0"/>
              </a:rPr>
              <a:t>0</a:t>
            </a:r>
            <a:r>
              <a:rPr lang="cs-CZ" sz="1800" dirty="0" smtClean="0"/>
              <a:t>)</a:t>
            </a:r>
            <a:br>
              <a:rPr lang="cs-CZ" sz="1800" dirty="0" smtClean="0"/>
            </a:br>
            <a:endParaRPr lang="cs-CZ" dirty="0" smtClean="0"/>
          </a:p>
          <a:p>
            <a:r>
              <a:rPr lang="cs-CZ" dirty="0" smtClean="0"/>
              <a:t>Nalezení </a:t>
            </a:r>
            <a:r>
              <a:rPr lang="cs-CZ" i="1" dirty="0" smtClean="0"/>
              <a:t>i</a:t>
            </a:r>
            <a:r>
              <a:rPr lang="cs-CZ" dirty="0" smtClean="0"/>
              <a:t> se provádí půlením intervalu</a:t>
            </a:r>
          </a:p>
          <a:p>
            <a:endParaRPr lang="cs-CZ" dirty="0" smtClean="0"/>
          </a:p>
          <a:p>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grpSp>
        <p:nvGrpSpPr>
          <p:cNvPr id="7" name="Group 61"/>
          <p:cNvGrpSpPr/>
          <p:nvPr/>
        </p:nvGrpSpPr>
        <p:grpSpPr>
          <a:xfrm>
            <a:off x="5004048" y="2348880"/>
            <a:ext cx="3888432" cy="2880320"/>
            <a:chOff x="5076056" y="3645024"/>
            <a:chExt cx="3888432" cy="2880320"/>
          </a:xfrm>
        </p:grpSpPr>
        <p:sp>
          <p:nvSpPr>
            <p:cNvPr id="37" name="Rectangle 36"/>
            <p:cNvSpPr/>
            <p:nvPr/>
          </p:nvSpPr>
          <p:spPr>
            <a:xfrm>
              <a:off x="5076056" y="3645024"/>
              <a:ext cx="3888432" cy="288032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8" name="Straight Arrow Connector 37"/>
            <p:cNvCxnSpPr/>
            <p:nvPr/>
          </p:nvCxnSpPr>
          <p:spPr>
            <a:xfrm>
              <a:off x="5724128" y="6013530"/>
              <a:ext cx="2880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724128" y="3861048"/>
              <a:ext cx="0" cy="21329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28184" y="5509474"/>
              <a:ext cx="0" cy="556526"/>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graphicFrame>
          <p:nvGraphicFramePr>
            <p:cNvPr id="43" name="Object 4">
              <a:hlinkClick r:id="" action="ppaction://ole?verb=0"/>
            </p:cNvPr>
            <p:cNvGraphicFramePr>
              <a:graphicFrameLocks/>
            </p:cNvGraphicFramePr>
            <p:nvPr/>
          </p:nvGraphicFramePr>
          <p:xfrm>
            <a:off x="5248275" y="5052541"/>
            <a:ext cx="293688" cy="320675"/>
          </p:xfrm>
          <a:graphic>
            <a:graphicData uri="http://schemas.openxmlformats.org/presentationml/2006/ole">
              <mc:AlternateContent xmlns:mc="http://schemas.openxmlformats.org/markup-compatibility/2006">
                <mc:Choice xmlns:v="urn:schemas-microsoft-com:vml" Requires="v">
                  <p:oleObj spid="_x0000_s396486" name="Rovnice" r:id="rId3" imgW="126835" imgH="139518" progId="Equation.3">
                    <p:embed/>
                  </p:oleObj>
                </mc:Choice>
                <mc:Fallback>
                  <p:oleObj name="Rovnice" r:id="rId3" imgW="126835" imgH="139518"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5052541"/>
                          <a:ext cx="2936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5">
              <a:hlinkClick r:id="" action="ppaction://ole?verb=0"/>
            </p:cNvPr>
            <p:cNvGraphicFramePr>
              <a:graphicFrameLocks/>
            </p:cNvGraphicFramePr>
            <p:nvPr/>
          </p:nvGraphicFramePr>
          <p:xfrm>
            <a:off x="6083871" y="5942881"/>
            <a:ext cx="352425" cy="496887"/>
          </p:xfrm>
          <a:graphic>
            <a:graphicData uri="http://schemas.openxmlformats.org/presentationml/2006/ole">
              <mc:AlternateContent xmlns:mc="http://schemas.openxmlformats.org/markup-compatibility/2006">
                <mc:Choice xmlns:v="urn:schemas-microsoft-com:vml" Requires="v">
                  <p:oleObj spid="_x0000_s396487" name="Rovnice" r:id="rId5" imgW="152268" imgH="215713" progId="Equation.3">
                    <p:embed/>
                  </p:oleObj>
                </mc:Choice>
                <mc:Fallback>
                  <p:oleObj name="Rovnice" r:id="rId5" imgW="152268" imgH="21571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871" y="5942881"/>
                          <a:ext cx="3524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5" name="Straight Connector 44"/>
            <p:cNvCxnSpPr/>
            <p:nvPr/>
          </p:nvCxnSpPr>
          <p:spPr>
            <a:xfrm flipH="1">
              <a:off x="5652120" y="5229200"/>
              <a:ext cx="1080120" cy="0"/>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76056" y="3645024"/>
              <a:ext cx="3888432" cy="369332"/>
            </a:xfrm>
            <a:prstGeom prst="rect">
              <a:avLst/>
            </a:prstGeom>
            <a:noFill/>
          </p:spPr>
          <p:txBody>
            <a:bodyPr wrap="square" rtlCol="0">
              <a:spAutoFit/>
            </a:bodyPr>
            <a:lstStyle/>
            <a:p>
              <a:pPr algn="ctr"/>
              <a:r>
                <a:rPr lang="cs-CZ" b="1" dirty="0" smtClean="0">
                  <a:latin typeface="+mj-lt"/>
                </a:rPr>
                <a:t>Distribuční funkce</a:t>
              </a:r>
            </a:p>
          </p:txBody>
        </p:sp>
        <p:cxnSp>
          <p:nvCxnSpPr>
            <p:cNvPr id="48" name="Straight Arrow Connector 47"/>
            <p:cNvCxnSpPr/>
            <p:nvPr/>
          </p:nvCxnSpPr>
          <p:spPr>
            <a:xfrm flipV="1">
              <a:off x="6732240" y="4931288"/>
              <a:ext cx="0" cy="1134712"/>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236296" y="4639488"/>
              <a:ext cx="0" cy="1426512"/>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740352" y="4121784"/>
              <a:ext cx="0" cy="1944216"/>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652120" y="4135432"/>
              <a:ext cx="2074584" cy="13648"/>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8234" name="Object 10">
              <a:hlinkClick r:id="" action="ppaction://ole?verb=0"/>
            </p:cNvPr>
            <p:cNvGraphicFramePr>
              <a:graphicFrameLocks/>
            </p:cNvGraphicFramePr>
            <p:nvPr/>
          </p:nvGraphicFramePr>
          <p:xfrm>
            <a:off x="5365750" y="3932238"/>
            <a:ext cx="204788" cy="381000"/>
          </p:xfrm>
          <a:graphic>
            <a:graphicData uri="http://schemas.openxmlformats.org/presentationml/2006/ole">
              <mc:AlternateContent xmlns:mc="http://schemas.openxmlformats.org/markup-compatibility/2006">
                <mc:Choice xmlns:v="urn:schemas-microsoft-com:vml" Requires="v">
                  <p:oleObj spid="_x0000_s396488" name="Rovnice" r:id="rId7" imgW="88707" imgH="164742" progId="Equation.3">
                    <p:embed/>
                  </p:oleObj>
                </mc:Choice>
                <mc:Fallback>
                  <p:oleObj name="Rovnice" r:id="rId7" imgW="88707" imgH="164742"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750" y="3932238"/>
                          <a:ext cx="2047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1" name="Object 5">
            <a:hlinkClick r:id="" action="ppaction://ole?verb=0"/>
          </p:cNvPr>
          <p:cNvGraphicFramePr>
            <a:graphicFrameLocks/>
          </p:cNvGraphicFramePr>
          <p:nvPr/>
        </p:nvGraphicFramePr>
        <p:xfrm>
          <a:off x="6508750" y="4653087"/>
          <a:ext cx="382588" cy="496887"/>
        </p:xfrm>
        <a:graphic>
          <a:graphicData uri="http://schemas.openxmlformats.org/presentationml/2006/ole">
            <mc:AlternateContent xmlns:mc="http://schemas.openxmlformats.org/markup-compatibility/2006">
              <mc:Choice xmlns:v="urn:schemas-microsoft-com:vml" Requires="v">
                <p:oleObj spid="_x0000_s396489" name="Rovnice" r:id="rId9" imgW="164885" imgH="215619" progId="Equation.3">
                  <p:embed/>
                </p:oleObj>
              </mc:Choice>
              <mc:Fallback>
                <p:oleObj name="Rovnice" r:id="rId9" imgW="164885" imgH="215619"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8750" y="4653087"/>
                        <a:ext cx="3825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96" name="Object 12">
            <a:hlinkClick r:id="" action="ppaction://ole?verb=0"/>
          </p:cNvPr>
          <p:cNvGraphicFramePr>
            <a:graphicFrameLocks/>
          </p:cNvGraphicFramePr>
          <p:nvPr/>
        </p:nvGraphicFramePr>
        <p:xfrm>
          <a:off x="7013575" y="4638799"/>
          <a:ext cx="381000" cy="527050"/>
        </p:xfrm>
        <a:graphic>
          <a:graphicData uri="http://schemas.openxmlformats.org/presentationml/2006/ole">
            <mc:AlternateContent xmlns:mc="http://schemas.openxmlformats.org/markup-compatibility/2006">
              <mc:Choice xmlns:v="urn:schemas-microsoft-com:vml" Requires="v">
                <p:oleObj spid="_x0000_s396490" name="Rovnice" r:id="rId11" imgW="165028" imgH="228501" progId="Equation.3">
                  <p:embed/>
                </p:oleObj>
              </mc:Choice>
              <mc:Fallback>
                <p:oleObj name="Rovnice" r:id="rId11" imgW="165028" imgH="228501"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3575" y="4638799"/>
                        <a:ext cx="381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97" name="Object 13">
            <a:hlinkClick r:id="" action="ppaction://ole?verb=0"/>
          </p:cNvPr>
          <p:cNvGraphicFramePr>
            <a:graphicFrameLocks/>
          </p:cNvGraphicFramePr>
          <p:nvPr/>
        </p:nvGraphicFramePr>
        <p:xfrm>
          <a:off x="7518400" y="4653087"/>
          <a:ext cx="382588" cy="496887"/>
        </p:xfrm>
        <a:graphic>
          <a:graphicData uri="http://schemas.openxmlformats.org/presentationml/2006/ole">
            <mc:AlternateContent xmlns:mc="http://schemas.openxmlformats.org/markup-compatibility/2006">
              <mc:Choice xmlns:v="urn:schemas-microsoft-com:vml" Requires="v">
                <p:oleObj spid="_x0000_s396491" name="Rovnice" r:id="rId13" imgW="164885" imgH="215619" progId="Equation.3">
                  <p:embed/>
                </p:oleObj>
              </mc:Choice>
              <mc:Fallback>
                <p:oleObj name="Rovnice" r:id="rId13" imgW="164885" imgH="215619"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8400" y="4653087"/>
                        <a:ext cx="3825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 name="Group 24"/>
          <p:cNvGrpSpPr/>
          <p:nvPr/>
        </p:nvGrpSpPr>
        <p:grpSpPr>
          <a:xfrm>
            <a:off x="1043608" y="4005064"/>
            <a:ext cx="3240360" cy="792088"/>
            <a:chOff x="1043608" y="3919408"/>
            <a:chExt cx="3240360" cy="792088"/>
          </a:xfrm>
        </p:grpSpPr>
        <p:graphicFrame>
          <p:nvGraphicFramePr>
            <p:cNvPr id="308226" name="Object 2">
              <a:hlinkClick r:id="" action="ppaction://ole?verb=0"/>
            </p:cNvPr>
            <p:cNvGraphicFramePr>
              <a:graphicFrameLocks/>
            </p:cNvGraphicFramePr>
            <p:nvPr/>
          </p:nvGraphicFramePr>
          <p:xfrm>
            <a:off x="1204913" y="4077072"/>
            <a:ext cx="2962275" cy="466725"/>
          </p:xfrm>
          <a:graphic>
            <a:graphicData uri="http://schemas.openxmlformats.org/presentationml/2006/ole">
              <mc:AlternateContent xmlns:mc="http://schemas.openxmlformats.org/markup-compatibility/2006">
                <mc:Choice xmlns:v="urn:schemas-microsoft-com:vml" Requires="v">
                  <p:oleObj spid="_x0000_s396492" name="Rovnice" r:id="rId15" imgW="1282700" imgH="203200" progId="Equation.3">
                    <p:embed/>
                  </p:oleObj>
                </mc:Choice>
                <mc:Fallback>
                  <p:oleObj name="Rovnice" r:id="rId15" imgW="1282700" imgH="203200"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4913" y="4077072"/>
                          <a:ext cx="2962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23"/>
            <p:cNvSpPr/>
            <p:nvPr/>
          </p:nvSpPr>
          <p:spPr>
            <a:xfrm>
              <a:off x="1043608" y="3919408"/>
              <a:ext cx="324036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10211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2D diskrétní náhodná veličina</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pitchFamily="2" charset="2"/>
              <a:buChar char="n"/>
            </a:pPr>
            <a:r>
              <a:rPr lang="cs-CZ" sz="2400" dirty="0" smtClean="0"/>
              <a:t>Dána p-</a:t>
            </a:r>
            <a:r>
              <a:rPr lang="cs-CZ" sz="2400" dirty="0" err="1" smtClean="0"/>
              <a:t>nostní</a:t>
            </a:r>
            <a:r>
              <a:rPr lang="cs-CZ" sz="2400" dirty="0" smtClean="0"/>
              <a:t> </a:t>
            </a:r>
            <a:r>
              <a:rPr lang="cs-CZ" sz="2400" dirty="0" err="1" smtClean="0"/>
              <a:t>fce</a:t>
            </a:r>
            <a:r>
              <a:rPr lang="cs-CZ" sz="2400" dirty="0" smtClean="0"/>
              <a:t> </a:t>
            </a:r>
            <a:r>
              <a:rPr lang="cs-CZ" sz="2400" i="1" dirty="0" err="1" smtClean="0"/>
              <a:t>p</a:t>
            </a:r>
            <a:r>
              <a:rPr lang="cs-CZ" sz="2400" i="1" baseline="-25000" dirty="0" err="1" smtClean="0"/>
              <a:t>I,J</a:t>
            </a:r>
            <a:r>
              <a:rPr lang="cs-CZ" sz="2400" dirty="0" smtClean="0"/>
              <a:t>(</a:t>
            </a:r>
            <a:r>
              <a:rPr lang="cs-CZ" sz="2400" i="1" dirty="0" smtClean="0"/>
              <a:t>i, j</a:t>
            </a:r>
            <a:r>
              <a:rPr lang="cs-CZ" sz="2400" dirty="0" smtClean="0"/>
              <a:t>)</a:t>
            </a:r>
          </a:p>
          <a:p>
            <a:endParaRPr lang="en-US" dirty="0" smtClean="0"/>
          </a:p>
          <a:p>
            <a:r>
              <a:rPr lang="cs-CZ" dirty="0" smtClean="0"/>
              <a:t>Možnost 1: </a:t>
            </a:r>
          </a:p>
          <a:p>
            <a:pPr lvl="1"/>
            <a:r>
              <a:rPr lang="cs-CZ" dirty="0" smtClean="0"/>
              <a:t>Interpretovat jako 1D vektor pravděpodobností</a:t>
            </a:r>
          </a:p>
          <a:p>
            <a:pPr lvl="1"/>
            <a:r>
              <a:rPr lang="cs-CZ" dirty="0" smtClean="0"/>
              <a:t>Vzorkovat jako 1D distribuci</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Tree>
    <p:extLst>
      <p:ext uri="{BB962C8B-B14F-4D97-AF65-F5344CB8AC3E}">
        <p14:creationId xmlns:p14="http://schemas.microsoft.com/office/powerpoint/2010/main" val="36233001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2D diskrétní náhodná veličina</a:t>
            </a:r>
          </a:p>
        </p:txBody>
      </p:sp>
      <p:sp>
        <p:nvSpPr>
          <p:cNvPr id="3" name="Content Placeholder 2"/>
          <p:cNvSpPr>
            <a:spLocks noGrp="1"/>
          </p:cNvSpPr>
          <p:nvPr>
            <p:ph idx="1"/>
          </p:nvPr>
        </p:nvSpPr>
        <p:spPr/>
        <p:txBody>
          <a:bodyPr/>
          <a:lstStyle/>
          <a:p>
            <a:endParaRPr lang="cs-CZ"/>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6</a:t>
            </a:fld>
            <a:endParaRPr lang="en-US" altLang="en-US"/>
          </a:p>
        </p:txBody>
      </p:sp>
      <p:pic>
        <p:nvPicPr>
          <p:cNvPr id="406530" name="Picture 2" descr="C:\Users\jarda\Desktop\infinite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6904" cy="45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5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2D diskrétní náhodná veličina</a:t>
            </a:r>
            <a:endParaRPr lang="en-US" dirty="0"/>
          </a:p>
        </p:txBody>
      </p:sp>
      <p:sp>
        <p:nvSpPr>
          <p:cNvPr id="3" name="Content Placeholder 2"/>
          <p:cNvSpPr>
            <a:spLocks noGrp="1"/>
          </p:cNvSpPr>
          <p:nvPr>
            <p:ph idx="1"/>
          </p:nvPr>
        </p:nvSpPr>
        <p:spPr/>
        <p:txBody>
          <a:bodyPr/>
          <a:lstStyle/>
          <a:p>
            <a:r>
              <a:rPr lang="cs-CZ" dirty="0" smtClean="0"/>
              <a:t>Možnost 2 (lepší)</a:t>
            </a:r>
          </a:p>
          <a:p>
            <a:pPr marL="801687" lvl="1" indent="-457200">
              <a:buFont typeface="+mj-lt"/>
              <a:buAutoNum type="arabicPeriod"/>
            </a:pPr>
            <a:r>
              <a:rPr lang="cs-CZ" dirty="0" smtClean="0"/>
              <a:t>„</a:t>
            </a:r>
            <a:r>
              <a:rPr lang="en-US" dirty="0" err="1" smtClean="0"/>
              <a:t>Sloupec</a:t>
            </a:r>
            <a:r>
              <a:rPr lang="cs-CZ" dirty="0" smtClean="0"/>
              <a:t>“ </a:t>
            </a:r>
            <a:r>
              <a:rPr lang="cs-CZ" i="1" dirty="0" smtClean="0"/>
              <a:t>i</a:t>
            </a:r>
            <a:r>
              <a:rPr lang="cs-CZ" baseline="-25000" dirty="0" smtClean="0"/>
              <a:t>sel</a:t>
            </a:r>
            <a:r>
              <a:rPr lang="cs-CZ" dirty="0" smtClean="0"/>
              <a:t> vybrat podle marginálního rozdělení, popsaného 1D </a:t>
            </a:r>
            <a:r>
              <a:rPr lang="en-US" dirty="0" smtClean="0"/>
              <a:t>margin</a:t>
            </a:r>
            <a:r>
              <a:rPr lang="cs-CZ" dirty="0" smtClean="0"/>
              <a:t>ální p-nostní fcí</a:t>
            </a:r>
          </a:p>
          <a:p>
            <a:pPr marL="801687" lvl="1" indent="-457200">
              <a:buFont typeface="+mj-lt"/>
              <a:buAutoNum type="arabicPeriod"/>
            </a:pPr>
            <a:endParaRPr lang="cs-CZ" dirty="0" smtClean="0"/>
          </a:p>
          <a:p>
            <a:pPr marL="801687" lvl="1" indent="-457200">
              <a:buFont typeface="+mj-lt"/>
              <a:buAutoNum type="arabicPeriod"/>
            </a:pPr>
            <a:endParaRPr lang="cs-CZ" dirty="0" smtClean="0"/>
          </a:p>
          <a:p>
            <a:pPr marL="801687" lvl="1" indent="-457200">
              <a:buFont typeface="+mj-lt"/>
              <a:buAutoNum type="arabicPeriod"/>
            </a:pPr>
            <a:endParaRPr lang="cs-CZ" dirty="0" smtClean="0"/>
          </a:p>
          <a:p>
            <a:pPr marL="801687" lvl="1" indent="-457200">
              <a:buFont typeface="+mj-lt"/>
              <a:buAutoNum type="arabicPeriod"/>
            </a:pPr>
            <a:r>
              <a:rPr lang="cs-CZ" dirty="0" smtClean="0"/>
              <a:t>„Řádek“ </a:t>
            </a:r>
            <a:r>
              <a:rPr lang="cs-CZ" i="1" dirty="0" smtClean="0"/>
              <a:t>j</a:t>
            </a:r>
            <a:r>
              <a:rPr lang="cs-CZ" baseline="-25000" dirty="0" smtClean="0"/>
              <a:t>sel</a:t>
            </a:r>
            <a:r>
              <a:rPr lang="cs-CZ" dirty="0" smtClean="0"/>
              <a:t> vybrat podle podmíněného rozdělení příslušejícího vybranému „sloupci“ </a:t>
            </a:r>
            <a:r>
              <a:rPr lang="cs-CZ" i="1" dirty="0" smtClean="0"/>
              <a:t>i</a:t>
            </a:r>
            <a:r>
              <a:rPr lang="cs-CZ" baseline="-25000" dirty="0" smtClean="0"/>
              <a:t>sel</a:t>
            </a:r>
            <a:endParaRPr lang="cs-CZ" i="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graphicFrame>
        <p:nvGraphicFramePr>
          <p:cNvPr id="411649" name="Object 1">
            <a:hlinkClick r:id="" action="ppaction://ole?verb=0"/>
          </p:cNvPr>
          <p:cNvGraphicFramePr>
            <a:graphicFrameLocks/>
          </p:cNvGraphicFramePr>
          <p:nvPr>
            <p:extLst>
              <p:ext uri="{D42A27DB-BD31-4B8C-83A1-F6EECF244321}">
                <p14:modId xmlns:p14="http://schemas.microsoft.com/office/powerpoint/2010/main" val="48232132"/>
              </p:ext>
            </p:extLst>
          </p:nvPr>
        </p:nvGraphicFramePr>
        <p:xfrm>
          <a:off x="3162300" y="2781300"/>
          <a:ext cx="2819400" cy="1079500"/>
        </p:xfrm>
        <a:graphic>
          <a:graphicData uri="http://schemas.openxmlformats.org/presentationml/2006/ole">
            <mc:AlternateContent xmlns:mc="http://schemas.openxmlformats.org/markup-compatibility/2006">
              <mc:Choice xmlns:v="urn:schemas-microsoft-com:vml" Requires="v">
                <p:oleObj spid="_x0000_s397370" name="Rovnice" r:id="rId3" imgW="1218960" imgH="469800" progId="Equation.3">
                  <p:embed/>
                </p:oleObj>
              </mc:Choice>
              <mc:Fallback>
                <p:oleObj name="Rovnice" r:id="rId3" imgW="1218960" imgH="4698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2781300"/>
                        <a:ext cx="2819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0" name="Object 2">
            <a:hlinkClick r:id="" action="ppaction://ole?verb=0"/>
          </p:cNvPr>
          <p:cNvGraphicFramePr>
            <a:graphicFrameLocks/>
          </p:cNvGraphicFramePr>
          <p:nvPr>
            <p:extLst>
              <p:ext uri="{D42A27DB-BD31-4B8C-83A1-F6EECF244321}">
                <p14:modId xmlns:p14="http://schemas.microsoft.com/office/powerpoint/2010/main" val="1237470927"/>
              </p:ext>
            </p:extLst>
          </p:nvPr>
        </p:nvGraphicFramePr>
        <p:xfrm>
          <a:off x="2474913" y="4870450"/>
          <a:ext cx="4195762" cy="1020763"/>
        </p:xfrm>
        <a:graphic>
          <a:graphicData uri="http://schemas.openxmlformats.org/presentationml/2006/ole">
            <mc:AlternateContent xmlns:mc="http://schemas.openxmlformats.org/markup-compatibility/2006">
              <mc:Choice xmlns:v="urn:schemas-microsoft-com:vml" Requires="v">
                <p:oleObj spid="_x0000_s397371" name="Rovnice" r:id="rId5" imgW="1815840" imgH="444240" progId="Equation.3">
                  <p:embed/>
                </p:oleObj>
              </mc:Choice>
              <mc:Fallback>
                <p:oleObj name="Rovnice" r:id="rId5" imgW="1815840" imgH="44424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4913" y="4870450"/>
                        <a:ext cx="4195762"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0361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Vzorkování 1D spojité náhodné veličiny</a:t>
            </a:r>
            <a:endParaRPr lang="en-US" dirty="0"/>
          </a:p>
        </p:txBody>
      </p:sp>
      <p:sp>
        <p:nvSpPr>
          <p:cNvPr id="3" name="Content Placeholder 2"/>
          <p:cNvSpPr>
            <a:spLocks noGrp="1"/>
          </p:cNvSpPr>
          <p:nvPr>
            <p:ph idx="1"/>
          </p:nvPr>
        </p:nvSpPr>
        <p:spPr/>
        <p:txBody>
          <a:bodyPr/>
          <a:lstStyle/>
          <a:p>
            <a:endParaRPr lang="cs-CZ" dirty="0" smtClean="0"/>
          </a:p>
          <a:p>
            <a:r>
              <a:rPr lang="cs-CZ" dirty="0" smtClean="0"/>
              <a:t>Transformací rovnoměrné náhodné veličiny</a:t>
            </a:r>
          </a:p>
          <a:p>
            <a:endParaRPr lang="cs-CZ" dirty="0" smtClean="0"/>
          </a:p>
          <a:p>
            <a:endParaRPr lang="cs-CZ" dirty="0" smtClean="0"/>
          </a:p>
          <a:p>
            <a:r>
              <a:rPr lang="cs-CZ" dirty="0" smtClean="0"/>
              <a:t>Zamítací metoda (</a:t>
            </a:r>
            <a:r>
              <a:rPr lang="cs-CZ" dirty="0" err="1" smtClean="0"/>
              <a:t>rejection</a:t>
            </a:r>
            <a:r>
              <a:rPr lang="cs-CZ" dirty="0" smtClean="0"/>
              <a:t> </a:t>
            </a:r>
            <a:r>
              <a:rPr lang="cs-CZ" dirty="0" err="1" smtClean="0"/>
              <a:t>sampling</a:t>
            </a:r>
            <a:r>
              <a:rPr lang="cs-CZ"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Tree>
    <p:extLst>
      <p:ext uri="{BB962C8B-B14F-4D97-AF65-F5344CB8AC3E}">
        <p14:creationId xmlns:p14="http://schemas.microsoft.com/office/powerpoint/2010/main" val="27017110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77813"/>
            <a:ext cx="8229600" cy="703262"/>
          </a:xfrm>
        </p:spPr>
        <p:txBody>
          <a:bodyPr/>
          <a:lstStyle/>
          <a:p>
            <a:r>
              <a:rPr lang="cs-CZ" dirty="0" smtClean="0"/>
              <a:t>Vzorkování 1D spojité náhodné veličiny transformací </a:t>
            </a:r>
            <a:br>
              <a:rPr lang="cs-CZ" dirty="0" smtClean="0"/>
            </a:br>
            <a:endParaRPr lang="en-US" dirty="0"/>
          </a:p>
        </p:txBody>
      </p:sp>
      <p:sp>
        <p:nvSpPr>
          <p:cNvPr id="247811" name="Rectangle 3"/>
          <p:cNvSpPr>
            <a:spLocks noGrp="1" noChangeArrowheads="1"/>
          </p:cNvSpPr>
          <p:nvPr>
            <p:ph type="body" idx="1"/>
          </p:nvPr>
        </p:nvSpPr>
        <p:spPr>
          <a:xfrm>
            <a:off x="457200" y="1700809"/>
            <a:ext cx="8229600" cy="4430116"/>
          </a:xfrm>
        </p:spPr>
        <p:txBody>
          <a:bodyPr/>
          <a:lstStyle/>
          <a:p>
            <a:pPr>
              <a:lnSpc>
                <a:spcPct val="90000"/>
              </a:lnSpc>
            </a:pPr>
            <a:r>
              <a:rPr lang="cs-CZ" dirty="0" smtClean="0"/>
              <a:t>Je-li </a:t>
            </a:r>
            <a:r>
              <a:rPr lang="cs-CZ" i="1" dirty="0" smtClean="0"/>
              <a:t>U</a:t>
            </a:r>
            <a:r>
              <a:rPr lang="cs-CZ" dirty="0" smtClean="0"/>
              <a:t> je náhodná veličina s rozdělením R(0,1), pak náhodná veličina </a:t>
            </a:r>
            <a:r>
              <a:rPr lang="cs-CZ" i="1" dirty="0" smtClean="0"/>
              <a:t>X</a:t>
            </a:r>
            <a:r>
              <a:rPr lang="cs-CZ" dirty="0" smtClean="0"/>
              <a:t/>
            </a:r>
            <a:br>
              <a:rPr lang="cs-CZ" dirty="0" smtClean="0"/>
            </a:br>
            <a:r>
              <a:rPr lang="cs-CZ" dirty="0" smtClean="0"/>
              <a:t/>
            </a:r>
            <a:br>
              <a:rPr lang="cs-CZ" dirty="0" smtClean="0"/>
            </a:br>
            <a:r>
              <a:rPr lang="cs-CZ" dirty="0" smtClean="0"/>
              <a:t/>
            </a:r>
            <a:br>
              <a:rPr lang="cs-CZ" dirty="0" smtClean="0"/>
            </a:br>
            <a:r>
              <a:rPr lang="cs-CZ" dirty="0" smtClean="0"/>
              <a:t>má rozdělení popsané distribuční funkcí </a:t>
            </a:r>
            <a:r>
              <a:rPr lang="cs-CZ" i="1" dirty="0" smtClean="0"/>
              <a:t>P</a:t>
            </a:r>
            <a:r>
              <a:rPr lang="cs-CZ" dirty="0" smtClean="0"/>
              <a:t>.</a:t>
            </a:r>
          </a:p>
          <a:p>
            <a:pPr>
              <a:lnSpc>
                <a:spcPct val="90000"/>
              </a:lnSpc>
            </a:pPr>
            <a:endParaRPr lang="cs-CZ" dirty="0" smtClean="0"/>
          </a:p>
          <a:p>
            <a:pPr>
              <a:lnSpc>
                <a:spcPct val="90000"/>
              </a:lnSpc>
            </a:pPr>
            <a:endParaRPr lang="cs-CZ" dirty="0" smtClean="0"/>
          </a:p>
          <a:p>
            <a:pPr>
              <a:lnSpc>
                <a:spcPct val="90000"/>
              </a:lnSpc>
            </a:pPr>
            <a:r>
              <a:rPr lang="cs-CZ" dirty="0" smtClean="0"/>
              <a:t>Pro generování vzorků podle </a:t>
            </a:r>
            <a:br>
              <a:rPr lang="cs-CZ" dirty="0" smtClean="0"/>
            </a:br>
            <a:r>
              <a:rPr lang="cs-CZ" dirty="0" smtClean="0"/>
              <a:t>hustoty </a:t>
            </a:r>
            <a:r>
              <a:rPr lang="cs-CZ" i="1" dirty="0" smtClean="0"/>
              <a:t>p</a:t>
            </a:r>
            <a:r>
              <a:rPr lang="cs-CZ" dirty="0" smtClean="0"/>
              <a:t> potřebujeme </a:t>
            </a:r>
          </a:p>
          <a:p>
            <a:pPr lvl="1">
              <a:lnSpc>
                <a:spcPct val="90000"/>
              </a:lnSpc>
            </a:pPr>
            <a:r>
              <a:rPr lang="cs-CZ" dirty="0" smtClean="0"/>
              <a:t>Spočítat </a:t>
            </a:r>
            <a:r>
              <a:rPr lang="cs-CZ" dirty="0" err="1" smtClean="0"/>
              <a:t>cdf</a:t>
            </a:r>
            <a:r>
              <a:rPr lang="cs-CZ" dirty="0" smtClean="0"/>
              <a:t> </a:t>
            </a:r>
            <a:r>
              <a:rPr lang="cs-CZ" i="1" dirty="0" smtClean="0"/>
              <a:t>P</a:t>
            </a:r>
            <a:r>
              <a:rPr lang="cs-CZ" dirty="0" smtClean="0"/>
              <a:t>(</a:t>
            </a:r>
            <a:r>
              <a:rPr lang="cs-CZ" i="1" dirty="0" smtClean="0"/>
              <a:t>x</a:t>
            </a:r>
            <a:r>
              <a:rPr lang="cs-CZ" dirty="0" smtClean="0"/>
              <a:t>) z </a:t>
            </a:r>
            <a:r>
              <a:rPr lang="cs-CZ" dirty="0" err="1" smtClean="0"/>
              <a:t>pdf</a:t>
            </a:r>
            <a:r>
              <a:rPr lang="cs-CZ" dirty="0" smtClean="0"/>
              <a:t> </a:t>
            </a:r>
            <a:r>
              <a:rPr lang="cs-CZ" i="1" dirty="0" smtClean="0"/>
              <a:t>p</a:t>
            </a:r>
            <a:r>
              <a:rPr lang="cs-CZ" dirty="0" smtClean="0"/>
              <a:t>(</a:t>
            </a:r>
            <a:r>
              <a:rPr lang="cs-CZ" i="1" dirty="0" smtClean="0"/>
              <a:t>x</a:t>
            </a:r>
            <a:r>
              <a:rPr lang="cs-CZ" dirty="0" smtClean="0"/>
              <a:t>)</a:t>
            </a:r>
          </a:p>
          <a:p>
            <a:pPr lvl="1">
              <a:lnSpc>
                <a:spcPct val="90000"/>
              </a:lnSpc>
            </a:pPr>
            <a:r>
              <a:rPr lang="cs-CZ" dirty="0" smtClean="0"/>
              <a:t>Spočítat inverzní funkci</a:t>
            </a:r>
            <a:r>
              <a:rPr lang="en-US" dirty="0" smtClean="0"/>
              <a:t> </a:t>
            </a:r>
            <a:r>
              <a:rPr lang="en-US" i="1" dirty="0" smtClean="0"/>
              <a:t>P</a:t>
            </a:r>
            <a:r>
              <a:rPr lang="en-US" baseline="30000" dirty="0" smtClean="0"/>
              <a:t>-1</a:t>
            </a:r>
            <a:r>
              <a:rPr lang="en-US" dirty="0" smtClean="0"/>
              <a:t>(</a:t>
            </a:r>
            <a:r>
              <a:rPr lang="en-US" i="1" dirty="0" smtClean="0"/>
              <a:t>x</a:t>
            </a:r>
            <a:r>
              <a:rPr lang="en-US" dirty="0" smtClean="0"/>
              <a:t>)</a:t>
            </a:r>
            <a:endParaRPr lang="cs-CZ" dirty="0" smtClean="0"/>
          </a:p>
          <a:p>
            <a:pPr lvl="2">
              <a:lnSpc>
                <a:spcPct val="90000"/>
              </a:lnSpc>
              <a:buFont typeface="Wingdings" pitchFamily="2" charset="2"/>
              <a:buNone/>
            </a:pPr>
            <a:endParaRPr lang="cs-CZ" dirty="0"/>
          </a:p>
          <a:p>
            <a:pPr lvl="1">
              <a:lnSpc>
                <a:spcPct val="90000"/>
              </a:lnSpc>
              <a:buFont typeface="Wingdings" pitchFamily="2" charset="2"/>
              <a:buNone/>
            </a:pPr>
            <a:r>
              <a:rPr lang="cs-CZ" dirty="0"/>
              <a:t>              </a:t>
            </a:r>
            <a:endParaRPr lang="en-US" dirty="0"/>
          </a:p>
        </p:txBody>
      </p:sp>
      <p:pic>
        <p:nvPicPr>
          <p:cNvPr id="247814" name="Picture 6"/>
          <p:cNvPicPr>
            <a:picLocks noChangeAspect="1" noChangeArrowheads="1"/>
          </p:cNvPicPr>
          <p:nvPr/>
        </p:nvPicPr>
        <p:blipFill>
          <a:blip r:embed="rId3" cstate="print"/>
          <a:srcRect/>
          <a:stretch>
            <a:fillRect/>
          </a:stretch>
        </p:blipFill>
        <p:spPr bwMode="auto">
          <a:xfrm>
            <a:off x="5709096" y="3429000"/>
            <a:ext cx="3327400" cy="3211512"/>
          </a:xfrm>
          <a:prstGeom prst="rect">
            <a:avLst/>
          </a:prstGeom>
          <a:noFill/>
          <a:ln w="9525">
            <a:noFill/>
            <a:miter lim="800000"/>
            <a:headEnd/>
            <a:tailEnd/>
          </a:ln>
          <a:effectLst/>
        </p:spPr>
      </p:pic>
      <p:graphicFrame>
        <p:nvGraphicFramePr>
          <p:cNvPr id="453635" name="Object 3">
            <a:hlinkClick r:id="" action="ppaction://ole?verb=0"/>
          </p:cNvPr>
          <p:cNvGraphicFramePr>
            <a:graphicFrameLocks/>
          </p:cNvGraphicFramePr>
          <p:nvPr/>
        </p:nvGraphicFramePr>
        <p:xfrm>
          <a:off x="3691732" y="2420888"/>
          <a:ext cx="1760537" cy="525463"/>
        </p:xfrm>
        <a:graphic>
          <a:graphicData uri="http://schemas.openxmlformats.org/presentationml/2006/ole">
            <mc:AlternateContent xmlns:mc="http://schemas.openxmlformats.org/markup-compatibility/2006">
              <mc:Choice xmlns:v="urn:schemas-microsoft-com:vml" Requires="v">
                <p:oleObj spid="_x0000_s398366" name="Rovnice" r:id="rId4" imgW="761669" imgH="228501" progId="Equation.3">
                  <p:embed/>
                </p:oleObj>
              </mc:Choice>
              <mc:Fallback>
                <p:oleObj name="Rovnice" r:id="rId4" imgW="761669" imgH="228501"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732" y="2420888"/>
                        <a:ext cx="176053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sp>
        <p:nvSpPr>
          <p:cNvPr id="7" name="Zástupný symbol pro zápatí 6"/>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8700867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5609</TotalTime>
  <Words>1453</Words>
  <Application>Microsoft Office PowerPoint</Application>
  <PresentationFormat>Předvádění na obrazovce (4:3)</PresentationFormat>
  <Paragraphs>311</Paragraphs>
  <Slides>35</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35</vt:i4>
      </vt:variant>
    </vt:vector>
  </HeadingPairs>
  <TitlesOfParts>
    <vt:vector size="38" baseType="lpstr">
      <vt:lpstr>Hrany</vt:lpstr>
      <vt:lpstr>Equation</vt:lpstr>
      <vt:lpstr>Rovnice</vt:lpstr>
      <vt:lpstr>Počítačová grafika III –  Monte Carlo integrování II</vt:lpstr>
      <vt:lpstr>Monte Carlo integrování</vt:lpstr>
      <vt:lpstr>Generování vzorků z distribuce</vt:lpstr>
      <vt:lpstr>1D diskrétní náhodná veličina</vt:lpstr>
      <vt:lpstr>2D diskrétní náhodná veličina</vt:lpstr>
      <vt:lpstr>2D diskrétní náhodná veličina</vt:lpstr>
      <vt:lpstr>2D diskrétní náhodná veličina</vt:lpstr>
      <vt:lpstr>Vzorkování 1D spojité náhodné veličiny</vt:lpstr>
      <vt:lpstr>Vzorkování 1D spojité náhodné veličiny transformací  </vt:lpstr>
      <vt:lpstr>Kombinace vzorkování po částech s transformační metodou</vt:lpstr>
      <vt:lpstr>Vzorkování 1D spojité náhodné veličiny zamítací metodou</vt:lpstr>
      <vt:lpstr>Vzorkování 2D spojité náhodné veličiny</vt:lpstr>
      <vt:lpstr>Transformační vzorce</vt:lpstr>
      <vt:lpstr>Importance sampling Phongovy BRDF</vt:lpstr>
      <vt:lpstr>Fyzikálně věrohodná Phongova BRDF</vt:lpstr>
      <vt:lpstr>Výběr interakce</vt:lpstr>
      <vt:lpstr>Vzorkování difúzního odrazu</vt:lpstr>
      <vt:lpstr>sampleDiffuse()</vt:lpstr>
      <vt:lpstr>Vzorkování lesklého odrazu</vt:lpstr>
      <vt:lpstr>sampleSpecular()</vt:lpstr>
      <vt:lpstr>evalPdf(incDir, genDir, pd, ps)</vt:lpstr>
      <vt:lpstr>Image-based lighting</vt:lpstr>
      <vt:lpstr>Image-based lighting</vt:lpstr>
      <vt:lpstr>Image-based lighting</vt:lpstr>
      <vt:lpstr>Point Light Source</vt:lpstr>
      <vt:lpstr>Prezentace aplikace PowerPoint</vt:lpstr>
      <vt:lpstr>Prezentace aplikace PowerPoint</vt:lpstr>
      <vt:lpstr>Prezentace aplikace PowerPoint</vt:lpstr>
      <vt:lpstr>Prezentace aplikace PowerPoint</vt:lpstr>
      <vt:lpstr>Mapping</vt:lpstr>
      <vt:lpstr>Mapping</vt:lpstr>
      <vt:lpstr>Mapping</vt:lpstr>
      <vt:lpstr>Sampling strategies</vt:lpstr>
      <vt:lpstr>Sampling strategies</vt:lpstr>
      <vt:lpstr>Vzorkování směrů podle mapy prostředí</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Carlo integrování - Počítačová grafika III (NPGR010)</dc:title>
  <dc:creator>Jaroslav Křivánek</dc:creator>
  <cp:keywords>Počítačová grafika, rendering, globální osvětlení, metoda Monte Carlo</cp:keywords>
  <cp:lastModifiedBy>jarda</cp:lastModifiedBy>
  <cp:revision>3611</cp:revision>
  <dcterms:created xsi:type="dcterms:W3CDTF">2006-11-17T09:10:54Z</dcterms:created>
  <dcterms:modified xsi:type="dcterms:W3CDTF">2014-12-18T16:45:52Z</dcterms:modified>
</cp:coreProperties>
</file>